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3" r:id="rId21"/>
    <p:sldId id="271" r:id="rId22"/>
    <p:sldId id="274" r:id="rId23"/>
    <p:sldId id="272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HFsXT4IC0LXsRcK4ph54O9KiVD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E2F608-56B1-8483-312D-BF24720427CF}" name="Pham, Kathie (WSAC)" initials="PK(" userId="S::kathiep@wsac.wa.gov::8487b419-d2fe-49b0-8524-996ca1570628" providerId="AD"/>
  <p188:author id="{31082212-82E0-9334-D782-164AFAD4FC0C}" name="Wise, Rashel (WSAC)" initials="WR(" userId="S::RashelW@wsac.wa.gov::1b6ef7be-6e0a-4c5a-8e28-788587cdbee2" providerId="AD"/>
  <p188:author id="{0285737B-07D5-B6B5-0F60-BCC7791B28AD}" name="Weiss, Sarah (WSAC)" initials="WS(" userId="S::SarahWe@wsac.wa.gov::7af0752b-ca6d-4f39-8355-b105d64f12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ab Te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48185-CA13-42CD-B785-8556B5F1CB99}" v="128" dt="2024-10-23T20:28:03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18" autoAdjust="0"/>
  </p:normalViewPr>
  <p:slideViewPr>
    <p:cSldViewPr snapToGrid="0">
      <p:cViewPr varScale="1">
        <p:scale>
          <a:sx n="74" d="100"/>
          <a:sy n="74" d="100"/>
        </p:scale>
        <p:origin x="19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0" Type="http://schemas.openxmlformats.org/officeDocument/2006/relationships/slide" Target="slides/slide15.xml"/><Relationship Id="rId41" Type="http://schemas.openxmlformats.org/officeDocument/2006/relationships/font" Target="fonts/font16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Pablo (WSAC)" userId="10b7a906-6a5c-4ae2-be57-17d63948bfdd" providerId="ADAL" clId="{ED748185-CA13-42CD-B785-8556B5F1CB99}"/>
    <pc:docChg chg="undo custSel addSld modSld sldOrd">
      <pc:chgData name="Rodriguez, Pablo (WSAC)" userId="10b7a906-6a5c-4ae2-be57-17d63948bfdd" providerId="ADAL" clId="{ED748185-CA13-42CD-B785-8556B5F1CB99}" dt="2024-10-23T20:30:38.028" v="8880" actId="20577"/>
      <pc:docMkLst>
        <pc:docMk/>
      </pc:docMkLst>
      <pc:sldChg chg="modSp mod">
        <pc:chgData name="Rodriguez, Pablo (WSAC)" userId="10b7a906-6a5c-4ae2-be57-17d63948bfdd" providerId="ADAL" clId="{ED748185-CA13-42CD-B785-8556B5F1CB99}" dt="2024-10-22T15:47:54.846" v="2" actId="20577"/>
        <pc:sldMkLst>
          <pc:docMk/>
          <pc:sldMk cId="0" sldId="256"/>
        </pc:sldMkLst>
        <pc:spChg chg="mod">
          <ac:chgData name="Rodriguez, Pablo (WSAC)" userId="10b7a906-6a5c-4ae2-be57-17d63948bfdd" providerId="ADAL" clId="{ED748185-CA13-42CD-B785-8556B5F1CB99}" dt="2024-10-22T15:47:54.846" v="2" actId="20577"/>
          <ac:spMkLst>
            <pc:docMk/>
            <pc:sldMk cId="0" sldId="256"/>
            <ac:spMk id="183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20:28:29.072" v="8859" actId="20577"/>
        <pc:sldMkLst>
          <pc:docMk/>
          <pc:sldMk cId="0" sldId="257"/>
        </pc:sldMkLst>
        <pc:spChg chg="mod">
          <ac:chgData name="Rodriguez, Pablo (WSAC)" userId="10b7a906-6a5c-4ae2-be57-17d63948bfdd" providerId="ADAL" clId="{ED748185-CA13-42CD-B785-8556B5F1CB99}" dt="2024-10-22T16:20:09.947" v="957" actId="20577"/>
          <ac:spMkLst>
            <pc:docMk/>
            <pc:sldMk cId="0" sldId="257"/>
            <ac:spMk id="191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2T15:57:33.708" v="275" actId="20577"/>
        <pc:sldMkLst>
          <pc:docMk/>
          <pc:sldMk cId="0" sldId="258"/>
        </pc:sldMkLst>
        <pc:spChg chg="mod">
          <ac:chgData name="Rodriguez, Pablo (WSAC)" userId="10b7a906-6a5c-4ae2-be57-17d63948bfdd" providerId="ADAL" clId="{ED748185-CA13-42CD-B785-8556B5F1CB99}" dt="2024-10-22T15:57:33.708" v="275" actId="20577"/>
          <ac:spMkLst>
            <pc:docMk/>
            <pc:sldMk cId="0" sldId="258"/>
            <ac:spMk id="200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20:29:15.858" v="8870" actId="20577"/>
        <pc:sldMkLst>
          <pc:docMk/>
          <pc:sldMk cId="0" sldId="259"/>
        </pc:sldMkLst>
        <pc:spChg chg="mod">
          <ac:chgData name="Rodriguez, Pablo (WSAC)" userId="10b7a906-6a5c-4ae2-be57-17d63948bfdd" providerId="ADAL" clId="{ED748185-CA13-42CD-B785-8556B5F1CB99}" dt="2024-10-22T15:58:48.656" v="302" actId="20577"/>
          <ac:spMkLst>
            <pc:docMk/>
            <pc:sldMk cId="0" sldId="259"/>
            <ac:spMk id="208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5:59:57.912" v="309" actId="20577"/>
          <ac:spMkLst>
            <pc:docMk/>
            <pc:sldMk cId="0" sldId="259"/>
            <ac:spMk id="21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02:56.343" v="323" actId="20577"/>
          <ac:spMkLst>
            <pc:docMk/>
            <pc:sldMk cId="0" sldId="259"/>
            <ac:spMk id="226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2T16:16:29.871" v="942" actId="20577"/>
        <pc:sldMkLst>
          <pc:docMk/>
          <pc:sldMk cId="0" sldId="260"/>
        </pc:sldMkLst>
        <pc:spChg chg="mod">
          <ac:chgData name="Rodriguez, Pablo (WSAC)" userId="10b7a906-6a5c-4ae2-be57-17d63948bfdd" providerId="ADAL" clId="{ED748185-CA13-42CD-B785-8556B5F1CB99}" dt="2024-10-22T16:10:05.882" v="722" actId="20577"/>
          <ac:spMkLst>
            <pc:docMk/>
            <pc:sldMk cId="0" sldId="260"/>
            <ac:spMk id="231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14:07.269" v="886" actId="20577"/>
          <ac:spMkLst>
            <pc:docMk/>
            <pc:sldMk cId="0" sldId="260"/>
            <ac:spMk id="233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16:29.871" v="942" actId="20577"/>
          <ac:spMkLst>
            <pc:docMk/>
            <pc:sldMk cId="0" sldId="260"/>
            <ac:spMk id="235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2T16:23:18.299" v="1049" actId="20577"/>
        <pc:sldMkLst>
          <pc:docMk/>
          <pc:sldMk cId="0" sldId="262"/>
        </pc:sldMkLst>
        <pc:spChg chg="mod">
          <ac:chgData name="Rodriguez, Pablo (WSAC)" userId="10b7a906-6a5c-4ae2-be57-17d63948bfdd" providerId="ADAL" clId="{ED748185-CA13-42CD-B785-8556B5F1CB99}" dt="2024-10-22T16:19:56.927" v="953" actId="20577"/>
          <ac:spMkLst>
            <pc:docMk/>
            <pc:sldMk cId="0" sldId="262"/>
            <ac:spMk id="258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23:18.299" v="1049" actId="20577"/>
          <ac:spMkLst>
            <pc:docMk/>
            <pc:sldMk cId="0" sldId="262"/>
            <ac:spMk id="260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3T20:30:38.028" v="8880" actId="20577"/>
        <pc:sldMkLst>
          <pc:docMk/>
          <pc:sldMk cId="0" sldId="263"/>
        </pc:sldMkLst>
        <pc:spChg chg="mod">
          <ac:chgData name="Rodriguez, Pablo (WSAC)" userId="10b7a906-6a5c-4ae2-be57-17d63948bfdd" providerId="ADAL" clId="{ED748185-CA13-42CD-B785-8556B5F1CB99}" dt="2024-10-23T19:47:24.353" v="7704" actId="20577"/>
          <ac:spMkLst>
            <pc:docMk/>
            <pc:sldMk cId="0" sldId="263"/>
            <ac:spMk id="26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8:26:20.699" v="1145" actId="33524"/>
          <ac:spMkLst>
            <pc:docMk/>
            <pc:sldMk cId="0" sldId="263"/>
            <ac:spMk id="273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8:27:38.154" v="1207" actId="20577"/>
          <ac:spMkLst>
            <pc:docMk/>
            <pc:sldMk cId="0" sldId="263"/>
            <ac:spMk id="274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8:30:02.535" v="1244" actId="14100"/>
          <ac:spMkLst>
            <pc:docMk/>
            <pc:sldMk cId="0" sldId="263"/>
            <ac:spMk id="275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30:38.028" v="8880" actId="20577"/>
          <ac:spMkLst>
            <pc:docMk/>
            <pc:sldMk cId="0" sldId="263"/>
            <ac:spMk id="276" creationId="{00000000-0000-0000-0000-000000000000}"/>
          </ac:spMkLst>
        </pc:spChg>
      </pc:sldChg>
      <pc:sldChg chg="modSp mod delCm modCm modNotesTx">
        <pc:chgData name="Rodriguez, Pablo (WSAC)" userId="10b7a906-6a5c-4ae2-be57-17d63948bfdd" providerId="ADAL" clId="{ED748185-CA13-42CD-B785-8556B5F1CB99}" dt="2024-10-23T19:51:05.531" v="7752" actId="20577"/>
        <pc:sldMkLst>
          <pc:docMk/>
          <pc:sldMk cId="0" sldId="264"/>
        </pc:sldMkLst>
        <pc:spChg chg="mod">
          <ac:chgData name="Rodriguez, Pablo (WSAC)" userId="10b7a906-6a5c-4ae2-be57-17d63948bfdd" providerId="ADAL" clId="{ED748185-CA13-42CD-B785-8556B5F1CB99}" dt="2024-10-23T19:50:41.809" v="7750" actId="20577"/>
          <ac:spMkLst>
            <pc:docMk/>
            <pc:sldMk cId="0" sldId="264"/>
            <ac:spMk id="283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19:49:40.077" v="7746" actId="14100"/>
          <ac:spMkLst>
            <pc:docMk/>
            <pc:sldMk cId="0" sldId="264"/>
            <ac:spMk id="28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driguez, Pablo (WSAC)" userId="10b7a906-6a5c-4ae2-be57-17d63948bfdd" providerId="ADAL" clId="{ED748185-CA13-42CD-B785-8556B5F1CB99}" dt="2024-10-22T18:37:38.435" v="1530"/>
              <pc2:cmMkLst xmlns:pc2="http://schemas.microsoft.com/office/powerpoint/2019/9/main/command">
                <pc:docMk/>
                <pc:sldMk cId="0" sldId="264"/>
                <pc2:cmMk id="{6E2DAD0C-0FF9-439F-AA66-56ABB34F3C58}"/>
              </pc2:cmMkLst>
            </pc226:cmChg>
          </p:ext>
        </pc:extLst>
      </pc:sldChg>
      <pc:sldChg chg="modSp mod delCm modNotesTx">
        <pc:chgData name="Rodriguez, Pablo (WSAC)" userId="10b7a906-6a5c-4ae2-be57-17d63948bfdd" providerId="ADAL" clId="{ED748185-CA13-42CD-B785-8556B5F1CB99}" dt="2024-10-23T19:53:44.587" v="7926" actId="20577"/>
        <pc:sldMkLst>
          <pc:docMk/>
          <pc:sldMk cId="0" sldId="265"/>
        </pc:sldMkLst>
        <pc:spChg chg="mod">
          <ac:chgData name="Rodriguez, Pablo (WSAC)" userId="10b7a906-6a5c-4ae2-be57-17d63948bfdd" providerId="ADAL" clId="{ED748185-CA13-42CD-B785-8556B5F1CB99}" dt="2024-10-23T19:51:44.998" v="7753" actId="20577"/>
          <ac:spMkLst>
            <pc:docMk/>
            <pc:sldMk cId="0" sldId="265"/>
            <ac:spMk id="296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19:52:16.546" v="7754" actId="20577"/>
          <ac:spMkLst>
            <pc:docMk/>
            <pc:sldMk cId="0" sldId="265"/>
            <ac:spMk id="301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driguez, Pablo (WSAC)" userId="10b7a906-6a5c-4ae2-be57-17d63948bfdd" providerId="ADAL" clId="{ED748185-CA13-42CD-B785-8556B5F1CB99}" dt="2024-10-22T20:36:27.980" v="4225"/>
              <pc2:cmMkLst xmlns:pc2="http://schemas.microsoft.com/office/powerpoint/2019/9/main/command">
                <pc:docMk/>
                <pc:sldMk cId="0" sldId="265"/>
                <pc2:cmMk id="{E8F0D162-74EF-4057-BB34-D2D0AC39D297}"/>
              </pc2:cmMkLst>
            </pc226:cmChg>
          </p:ext>
        </pc:extLst>
      </pc:sldChg>
      <pc:sldChg chg="modSp mod modNotesTx">
        <pc:chgData name="Rodriguez, Pablo (WSAC)" userId="10b7a906-6a5c-4ae2-be57-17d63948bfdd" providerId="ADAL" clId="{ED748185-CA13-42CD-B785-8556B5F1CB99}" dt="2024-10-23T19:59:37.172" v="7937" actId="20577"/>
        <pc:sldMkLst>
          <pc:docMk/>
          <pc:sldMk cId="0" sldId="266"/>
        </pc:sldMkLst>
        <pc:spChg chg="mod">
          <ac:chgData name="Rodriguez, Pablo (WSAC)" userId="10b7a906-6a5c-4ae2-be57-17d63948bfdd" providerId="ADAL" clId="{ED748185-CA13-42CD-B785-8556B5F1CB99}" dt="2024-10-22T23:12:52.774" v="5683" actId="20577"/>
          <ac:spMkLst>
            <pc:docMk/>
            <pc:sldMk cId="0" sldId="266"/>
            <ac:spMk id="313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20:00:46.814" v="7940" actId="20577"/>
        <pc:sldMkLst>
          <pc:docMk/>
          <pc:sldMk cId="0" sldId="267"/>
        </pc:sldMkLst>
        <pc:spChg chg="mod">
          <ac:chgData name="Rodriguez, Pablo (WSAC)" userId="10b7a906-6a5c-4ae2-be57-17d63948bfdd" providerId="ADAL" clId="{ED748185-CA13-42CD-B785-8556B5F1CB99}" dt="2024-10-22T23:20:57.755" v="5885" actId="20577"/>
          <ac:spMkLst>
            <pc:docMk/>
            <pc:sldMk cId="0" sldId="267"/>
            <ac:spMk id="33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1:07.264" v="5886" actId="20577"/>
          <ac:spMkLst>
            <pc:docMk/>
            <pc:sldMk cId="0" sldId="267"/>
            <ac:spMk id="340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1:27.538" v="5887" actId="20577"/>
          <ac:spMkLst>
            <pc:docMk/>
            <pc:sldMk cId="0" sldId="267"/>
            <ac:spMk id="355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3T20:01:45.922" v="7943" actId="20577"/>
        <pc:sldMkLst>
          <pc:docMk/>
          <pc:sldMk cId="0" sldId="268"/>
        </pc:sldMkLst>
        <pc:spChg chg="mod">
          <ac:chgData name="Rodriguez, Pablo (WSAC)" userId="10b7a906-6a5c-4ae2-be57-17d63948bfdd" providerId="ADAL" clId="{ED748185-CA13-42CD-B785-8556B5F1CB99}" dt="2024-10-22T23:26:28.764" v="5954" actId="20577"/>
          <ac:spMkLst>
            <pc:docMk/>
            <pc:sldMk cId="0" sldId="268"/>
            <ac:spMk id="364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8:15.279" v="5979" actId="20577"/>
          <ac:spMkLst>
            <pc:docMk/>
            <pc:sldMk cId="0" sldId="268"/>
            <ac:spMk id="366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8:25.605" v="5981" actId="20577"/>
          <ac:spMkLst>
            <pc:docMk/>
            <pc:sldMk cId="0" sldId="268"/>
            <ac:spMk id="368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01:45.922" v="7943" actId="20577"/>
          <ac:spMkLst>
            <pc:docMk/>
            <pc:sldMk cId="0" sldId="268"/>
            <ac:spMk id="370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19:56:41.993" v="7928" actId="20577"/>
        <pc:sldMkLst>
          <pc:docMk/>
          <pc:sldMk cId="0" sldId="269"/>
        </pc:sldMkLst>
        <pc:spChg chg="mod">
          <ac:chgData name="Rodriguez, Pablo (WSAC)" userId="10b7a906-6a5c-4ae2-be57-17d63948bfdd" providerId="ADAL" clId="{ED748185-CA13-42CD-B785-8556B5F1CB99}" dt="2024-10-22T23:07:36.583" v="5548" actId="20577"/>
          <ac:spMkLst>
            <pc:docMk/>
            <pc:sldMk cId="0" sldId="269"/>
            <ac:spMk id="6" creationId="{57E9881C-13B4-6E7B-5F6A-CE2FB208DBC9}"/>
          </ac:spMkLst>
        </pc:spChg>
      </pc:sldChg>
      <pc:sldChg chg="modSp mod delCm modCm modNotesTx">
        <pc:chgData name="Rodriguez, Pablo (WSAC)" userId="10b7a906-6a5c-4ae2-be57-17d63948bfdd" providerId="ADAL" clId="{ED748185-CA13-42CD-B785-8556B5F1CB99}" dt="2024-10-23T20:04:29.143" v="7969" actId="20577"/>
        <pc:sldMkLst>
          <pc:docMk/>
          <pc:sldMk cId="0" sldId="270"/>
        </pc:sldMkLst>
        <pc:spChg chg="mod">
          <ac:chgData name="Rodriguez, Pablo (WSAC)" userId="10b7a906-6a5c-4ae2-be57-17d63948bfdd" providerId="ADAL" clId="{ED748185-CA13-42CD-B785-8556B5F1CB99}" dt="2024-10-22T23:29:42.968" v="5996" actId="113"/>
          <ac:spMkLst>
            <pc:docMk/>
            <pc:sldMk cId="0" sldId="270"/>
            <ac:spMk id="38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04:10.114" v="7954" actId="20577"/>
          <ac:spMkLst>
            <pc:docMk/>
            <pc:sldMk cId="0" sldId="270"/>
            <ac:spMk id="39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driguez, Pablo (WSAC)" userId="10b7a906-6a5c-4ae2-be57-17d63948bfdd" providerId="ADAL" clId="{ED748185-CA13-42CD-B785-8556B5F1CB99}" dt="2024-10-22T23:49:16.346" v="6933"/>
              <pc2:cmMkLst xmlns:pc2="http://schemas.microsoft.com/office/powerpoint/2019/9/main/command">
                <pc:docMk/>
                <pc:sldMk cId="0" sldId="270"/>
                <pc2:cmMk id="{CF06816F-1AF3-4A68-A8AD-BEEEE469FF28}"/>
              </pc2:cmMkLst>
            </pc226:cmChg>
          </p:ext>
        </pc:extLst>
      </pc:sldChg>
      <pc:sldChg chg="delSp modSp mod delCm modCm">
        <pc:chgData name="Rodriguez, Pablo (WSAC)" userId="10b7a906-6a5c-4ae2-be57-17d63948bfdd" providerId="ADAL" clId="{ED748185-CA13-42CD-B785-8556B5F1CB99}" dt="2024-10-23T20:10:12.846" v="8017" actId="20577"/>
        <pc:sldMkLst>
          <pc:docMk/>
          <pc:sldMk cId="0" sldId="271"/>
        </pc:sldMkLst>
        <pc:spChg chg="mod">
          <ac:chgData name="Rodriguez, Pablo (WSAC)" userId="10b7a906-6a5c-4ae2-be57-17d63948bfdd" providerId="ADAL" clId="{ED748185-CA13-42CD-B785-8556B5F1CB99}" dt="2024-10-23T20:09:41.651" v="8012" actId="1076"/>
          <ac:spMkLst>
            <pc:docMk/>
            <pc:sldMk cId="0" sldId="271"/>
            <ac:spMk id="39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00:09:10.085" v="7542" actId="14100"/>
          <ac:spMkLst>
            <pc:docMk/>
            <pc:sldMk cId="0" sldId="271"/>
            <ac:spMk id="398" creationId="{00000000-0000-0000-0000-000000000000}"/>
          </ac:spMkLst>
        </pc:spChg>
        <pc:spChg chg="del">
          <ac:chgData name="Rodriguez, Pablo (WSAC)" userId="10b7a906-6a5c-4ae2-be57-17d63948bfdd" providerId="ADAL" clId="{ED748185-CA13-42CD-B785-8556B5F1CB99}" dt="2024-10-23T00:09:04.235" v="7541" actId="478"/>
          <ac:spMkLst>
            <pc:docMk/>
            <pc:sldMk cId="0" sldId="271"/>
            <ac:spMk id="39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10:12.846" v="8017" actId="20577"/>
          <ac:spMkLst>
            <pc:docMk/>
            <pc:sldMk cId="0" sldId="271"/>
            <ac:spMk id="400" creationId="{00000000-0000-0000-0000-000000000000}"/>
          </ac:spMkLst>
        </pc:spChg>
        <pc:picChg chg="mod">
          <ac:chgData name="Rodriguez, Pablo (WSAC)" userId="10b7a906-6a5c-4ae2-be57-17d63948bfdd" providerId="ADAL" clId="{ED748185-CA13-42CD-B785-8556B5F1CB99}" dt="2024-10-23T00:11:04.169" v="7556" actId="1076"/>
          <ac:picMkLst>
            <pc:docMk/>
            <pc:sldMk cId="0" sldId="271"/>
            <ac:picMk id="4" creationId="{017A5E1A-059F-D1D8-A1E1-9BE8CF2F5F4B}"/>
          </ac:picMkLst>
        </pc:picChg>
        <pc:picChg chg="mod">
          <ac:chgData name="Rodriguez, Pablo (WSAC)" userId="10b7a906-6a5c-4ae2-be57-17d63948bfdd" providerId="ADAL" clId="{ED748185-CA13-42CD-B785-8556B5F1CB99}" dt="2024-10-23T00:10:20.075" v="7550" actId="1076"/>
          <ac:picMkLst>
            <pc:docMk/>
            <pc:sldMk cId="0" sldId="271"/>
            <ac:picMk id="5" creationId="{B9BA9A6F-7CB9-F35D-F70F-52F05F870778}"/>
          </ac:picMkLst>
        </pc:picChg>
        <pc:picChg chg="mod">
          <ac:chgData name="Rodriguez, Pablo (WSAC)" userId="10b7a906-6a5c-4ae2-be57-17d63948bfdd" providerId="ADAL" clId="{ED748185-CA13-42CD-B785-8556B5F1CB99}" dt="2024-10-23T00:10:54.427" v="7555" actId="1076"/>
          <ac:picMkLst>
            <pc:docMk/>
            <pc:sldMk cId="0" sldId="271"/>
            <ac:picMk id="6" creationId="{8C5C5AF8-08E2-471E-F150-46B6E9DDEA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driguez, Pablo (WSAC)" userId="10b7a906-6a5c-4ae2-be57-17d63948bfdd" providerId="ADAL" clId="{ED748185-CA13-42CD-B785-8556B5F1CB99}" dt="2024-10-23T20:09:46.159" v="8013"/>
              <pc2:cmMkLst xmlns:pc2="http://schemas.microsoft.com/office/powerpoint/2019/9/main/command">
                <pc:docMk/>
                <pc:sldMk cId="0" sldId="271"/>
                <pc2:cmMk id="{D37F7ECE-853E-4FF8-A787-6E5A0709F886}"/>
              </pc2:cmMkLst>
            </pc226:cmChg>
          </p:ext>
        </pc:extLst>
      </pc:sldChg>
      <pc:sldChg chg="modSp mod modNotesTx">
        <pc:chgData name="Rodriguez, Pablo (WSAC)" userId="10b7a906-6a5c-4ae2-be57-17d63948bfdd" providerId="ADAL" clId="{ED748185-CA13-42CD-B785-8556B5F1CB99}" dt="2024-10-23T20:26:38.117" v="8847" actId="20577"/>
        <pc:sldMkLst>
          <pc:docMk/>
          <pc:sldMk cId="0" sldId="272"/>
        </pc:sldMkLst>
        <pc:spChg chg="mod">
          <ac:chgData name="Rodriguez, Pablo (WSAC)" userId="10b7a906-6a5c-4ae2-be57-17d63948bfdd" providerId="ADAL" clId="{ED748185-CA13-42CD-B785-8556B5F1CB99}" dt="2024-10-23T20:26:26.937" v="8846" actId="20577"/>
          <ac:spMkLst>
            <pc:docMk/>
            <pc:sldMk cId="0" sldId="272"/>
            <ac:spMk id="410" creationId="{00000000-0000-0000-0000-000000000000}"/>
          </ac:spMkLst>
        </pc:spChg>
      </pc:sldChg>
      <pc:sldChg chg="addSp modSp mod modNotesTx">
        <pc:chgData name="Rodriguez, Pablo (WSAC)" userId="10b7a906-6a5c-4ae2-be57-17d63948bfdd" providerId="ADAL" clId="{ED748185-CA13-42CD-B785-8556B5F1CB99}" dt="2024-10-23T20:08:21.881" v="8003" actId="1076"/>
        <pc:sldMkLst>
          <pc:docMk/>
          <pc:sldMk cId="1420453005" sldId="273"/>
        </pc:sldMkLst>
        <pc:spChg chg="mod">
          <ac:chgData name="Rodriguez, Pablo (WSAC)" userId="10b7a906-6a5c-4ae2-be57-17d63948bfdd" providerId="ADAL" clId="{ED748185-CA13-42CD-B785-8556B5F1CB99}" dt="2024-10-22T23:56:10.153" v="7107" actId="20577"/>
          <ac:spMkLst>
            <pc:docMk/>
            <pc:sldMk cId="1420453005" sldId="273"/>
            <ac:spMk id="2" creationId="{FBB83648-999A-9ABA-5896-5DF813D9ACF3}"/>
          </ac:spMkLst>
        </pc:spChg>
        <pc:spChg chg="add mod">
          <ac:chgData name="Rodriguez, Pablo (WSAC)" userId="10b7a906-6a5c-4ae2-be57-17d63948bfdd" providerId="ADAL" clId="{ED748185-CA13-42CD-B785-8556B5F1CB99}" dt="2024-10-23T20:07:13.872" v="7989" actId="113"/>
          <ac:spMkLst>
            <pc:docMk/>
            <pc:sldMk cId="1420453005" sldId="273"/>
            <ac:spMk id="3" creationId="{E6F49BBE-4031-7932-6A16-A2FA0C372EEA}"/>
          </ac:spMkLst>
        </pc:spChg>
        <pc:spChg chg="mod">
          <ac:chgData name="Rodriguez, Pablo (WSAC)" userId="10b7a906-6a5c-4ae2-be57-17d63948bfdd" providerId="ADAL" clId="{ED748185-CA13-42CD-B785-8556B5F1CB99}" dt="2024-10-23T00:02:33.680" v="7373" actId="20577"/>
          <ac:spMkLst>
            <pc:docMk/>
            <pc:sldMk cId="1420453005" sldId="273"/>
            <ac:spMk id="4" creationId="{141FEF0D-1CC4-FF23-243C-4BADAFC918A0}"/>
          </ac:spMkLst>
        </pc:spChg>
        <pc:spChg chg="add mod">
          <ac:chgData name="Rodriguez, Pablo (WSAC)" userId="10b7a906-6a5c-4ae2-be57-17d63948bfdd" providerId="ADAL" clId="{ED748185-CA13-42CD-B785-8556B5F1CB99}" dt="2024-10-23T20:08:21.881" v="8003" actId="1076"/>
          <ac:spMkLst>
            <pc:docMk/>
            <pc:sldMk cId="1420453005" sldId="273"/>
            <ac:spMk id="5" creationId="{0CF43B33-A85C-24CE-AD32-355787E7D13A}"/>
          </ac:spMkLst>
        </pc:spChg>
        <pc:spChg chg="mod">
          <ac:chgData name="Rodriguez, Pablo (WSAC)" userId="10b7a906-6a5c-4ae2-be57-17d63948bfdd" providerId="ADAL" clId="{ED748185-CA13-42CD-B785-8556B5F1CB99}" dt="2024-10-22T23:53:34.831" v="6994" actId="14100"/>
          <ac:spMkLst>
            <pc:docMk/>
            <pc:sldMk cId="1420453005" sldId="273"/>
            <ac:spMk id="9" creationId="{231D9970-B429-2302-77F6-C703759E419E}"/>
          </ac:spMkLst>
        </pc:spChg>
        <pc:picChg chg="mod">
          <ac:chgData name="Rodriguez, Pablo (WSAC)" userId="10b7a906-6a5c-4ae2-be57-17d63948bfdd" providerId="ADAL" clId="{ED748185-CA13-42CD-B785-8556B5F1CB99}" dt="2024-10-23T00:01:22.462" v="7366" actId="14100"/>
          <ac:picMkLst>
            <pc:docMk/>
            <pc:sldMk cId="1420453005" sldId="273"/>
            <ac:picMk id="8" creationId="{3221984A-D980-D764-0F80-734735BBCAAA}"/>
          </ac:picMkLst>
        </pc:picChg>
      </pc:sldChg>
      <pc:sldChg chg="modSp add mod ord modNotesTx">
        <pc:chgData name="Rodriguez, Pablo (WSAC)" userId="10b7a906-6a5c-4ae2-be57-17d63948bfdd" providerId="ADAL" clId="{ED748185-CA13-42CD-B785-8556B5F1CB99}" dt="2024-10-23T20:25:11.947" v="8835" actId="20577"/>
        <pc:sldMkLst>
          <pc:docMk/>
          <pc:sldMk cId="2504310847" sldId="274"/>
        </pc:sldMkLst>
        <pc:spChg chg="mod">
          <ac:chgData name="Rodriguez, Pablo (WSAC)" userId="10b7a906-6a5c-4ae2-be57-17d63948bfdd" providerId="ADAL" clId="{ED748185-CA13-42CD-B785-8556B5F1CB99}" dt="2024-10-23T20:17:04.892" v="8311" actId="20577"/>
          <ac:spMkLst>
            <pc:docMk/>
            <pc:sldMk cId="2504310847" sldId="274"/>
            <ac:spMk id="2" creationId="{502E5BAD-599B-41EF-2D71-0679B886F969}"/>
          </ac:spMkLst>
        </pc:spChg>
        <pc:spChg chg="mod">
          <ac:chgData name="Rodriguez, Pablo (WSAC)" userId="10b7a906-6a5c-4ae2-be57-17d63948bfdd" providerId="ADAL" clId="{ED748185-CA13-42CD-B785-8556B5F1CB99}" dt="2024-10-23T00:16:05.006" v="7687" actId="20577"/>
          <ac:spMkLst>
            <pc:docMk/>
            <pc:sldMk cId="2504310847" sldId="274"/>
            <ac:spMk id="38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00:15:40.217" v="7685" actId="20577"/>
          <ac:spMkLst>
            <pc:docMk/>
            <pc:sldMk cId="2504310847" sldId="274"/>
            <ac:spMk id="38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15:01.692" v="8204" actId="20577"/>
          <ac:spMkLst>
            <pc:docMk/>
            <pc:sldMk cId="2504310847" sldId="274"/>
            <ac:spMk id="390" creationId="{00000000-0000-0000-0000-000000000000}"/>
          </ac:spMkLst>
        </pc:spChg>
      </pc:sldChg>
    </pc:docChg>
  </pc:docChgLst>
  <pc:docChgLst>
    <pc:chgData name="Pham, Kathie (WSAC)" userId="8487b419-d2fe-49b0-8524-996ca1570628" providerId="ADAL" clId="{A8BB1CF3-369B-46F2-A423-9496D95C7850}"/>
    <pc:docChg chg="undo redo custSel modSld">
      <pc:chgData name="Pham, Kathie (WSAC)" userId="8487b419-d2fe-49b0-8524-996ca1570628" providerId="ADAL" clId="{A8BB1CF3-369B-46F2-A423-9496D95C7850}" dt="2024-08-24T23:03:33.872" v="142" actId="20577"/>
      <pc:docMkLst>
        <pc:docMk/>
      </pc:docMkLst>
      <pc:sldChg chg="addSp delSp modSp mod">
        <pc:chgData name="Pham, Kathie (WSAC)" userId="8487b419-d2fe-49b0-8524-996ca1570628" providerId="ADAL" clId="{A8BB1CF3-369B-46F2-A423-9496D95C7850}" dt="2024-08-24T23:03:33.872" v="142" actId="20577"/>
        <pc:sldMkLst>
          <pc:docMk/>
          <pc:sldMk cId="0" sldId="256"/>
        </pc:sldMkLst>
        <pc:spChg chg="mod">
          <ac:chgData name="Pham, Kathie (WSAC)" userId="8487b419-d2fe-49b0-8524-996ca1570628" providerId="ADAL" clId="{A8BB1CF3-369B-46F2-A423-9496D95C7850}" dt="2024-08-24T23:03:33.872" v="142" actId="20577"/>
          <ac:spMkLst>
            <pc:docMk/>
            <pc:sldMk cId="0" sldId="256"/>
            <ac:spMk id="183" creationId="{00000000-0000-0000-0000-000000000000}"/>
          </ac:spMkLst>
        </pc:spChg>
        <pc:picChg chg="add del mod">
          <ac:chgData name="Pham, Kathie (WSAC)" userId="8487b419-d2fe-49b0-8524-996ca1570628" providerId="ADAL" clId="{A8BB1CF3-369B-46F2-A423-9496D95C7850}" dt="2024-08-24T03:02:06.615" v="4" actId="478"/>
          <ac:picMkLst>
            <pc:docMk/>
            <pc:sldMk cId="0" sldId="256"/>
            <ac:picMk id="4" creationId="{F5F27920-18DF-34F5-948B-0FE779B0D314}"/>
          </ac:picMkLst>
        </pc:picChg>
        <pc:picChg chg="add mod">
          <ac:chgData name="Pham, Kathie (WSAC)" userId="8487b419-d2fe-49b0-8524-996ca1570628" providerId="ADAL" clId="{A8BB1CF3-369B-46F2-A423-9496D95C7850}" dt="2024-08-24T04:22:06.073" v="125" actId="1076"/>
          <ac:picMkLst>
            <pc:docMk/>
            <pc:sldMk cId="0" sldId="256"/>
            <ac:picMk id="5" creationId="{33043EE3-4EB7-22FF-EA41-56DE6E5FB567}"/>
          </ac:picMkLst>
        </pc:picChg>
        <pc:picChg chg="add mod">
          <ac:chgData name="Pham, Kathie (WSAC)" userId="8487b419-d2fe-49b0-8524-996ca1570628" providerId="ADAL" clId="{A8BB1CF3-369B-46F2-A423-9496D95C7850}" dt="2024-08-24T04:22:04.218" v="124" actId="1076"/>
          <ac:picMkLst>
            <pc:docMk/>
            <pc:sldMk cId="0" sldId="256"/>
            <ac:picMk id="6" creationId="{E0463E71-20EF-1C71-7BBB-93C6C8D390FA}"/>
          </ac:picMkLst>
        </pc:picChg>
        <pc:picChg chg="add del">
          <ac:chgData name="Pham, Kathie (WSAC)" userId="8487b419-d2fe-49b0-8524-996ca1570628" providerId="ADAL" clId="{A8BB1CF3-369B-46F2-A423-9496D95C7850}" dt="2024-08-24T03:10:42.569" v="14" actId="478"/>
          <ac:picMkLst>
            <pc:docMk/>
            <pc:sldMk cId="0" sldId="256"/>
            <ac:picMk id="182" creationId="{00000000-0000-0000-0000-000000000000}"/>
          </ac:picMkLst>
        </pc:picChg>
        <pc:picChg chg="del mod">
          <ac:chgData name="Pham, Kathie (WSAC)" userId="8487b419-d2fe-49b0-8524-996ca1570628" providerId="ADAL" clId="{A8BB1CF3-369B-46F2-A423-9496D95C7850}" dt="2024-08-24T04:09:50.504" v="101" actId="478"/>
          <ac:picMkLst>
            <pc:docMk/>
            <pc:sldMk cId="0" sldId="256"/>
            <ac:picMk id="184" creationId="{00000000-0000-0000-0000-000000000000}"/>
          </ac:picMkLst>
        </pc:picChg>
      </pc:sldChg>
      <pc:sldChg chg="modSp mod modNotesTx">
        <pc:chgData name="Pham, Kathie (WSAC)" userId="8487b419-d2fe-49b0-8524-996ca1570628" providerId="ADAL" clId="{A8BB1CF3-369B-46F2-A423-9496D95C7850}" dt="2024-08-24T03:18:51.098" v="55" actId="20577"/>
        <pc:sldMkLst>
          <pc:docMk/>
          <pc:sldMk cId="0" sldId="259"/>
        </pc:sldMkLst>
        <pc:spChg chg="mod">
          <ac:chgData name="Pham, Kathie (WSAC)" userId="8487b419-d2fe-49b0-8524-996ca1570628" providerId="ADAL" clId="{A8BB1CF3-369B-46F2-A423-9496D95C7850}" dt="2024-08-24T03:17:56.358" v="29" actId="20577"/>
          <ac:spMkLst>
            <pc:docMk/>
            <pc:sldMk cId="0" sldId="259"/>
            <ac:spMk id="215" creationId="{00000000-0000-0000-0000-000000000000}"/>
          </ac:spMkLst>
        </pc:spChg>
        <pc:spChg chg="mod">
          <ac:chgData name="Pham, Kathie (WSAC)" userId="8487b419-d2fe-49b0-8524-996ca1570628" providerId="ADAL" clId="{A8BB1CF3-369B-46F2-A423-9496D95C7850}" dt="2024-08-24T03:18:06.175" v="37" actId="20577"/>
          <ac:spMkLst>
            <pc:docMk/>
            <pc:sldMk cId="0" sldId="259"/>
            <ac:spMk id="216" creationId="{00000000-0000-0000-0000-000000000000}"/>
          </ac:spMkLst>
        </pc:spChg>
        <pc:spChg chg="mod">
          <ac:chgData name="Pham, Kathie (WSAC)" userId="8487b419-d2fe-49b0-8524-996ca1570628" providerId="ADAL" clId="{A8BB1CF3-369B-46F2-A423-9496D95C7850}" dt="2024-08-24T03:18:14.362" v="45" actId="20577"/>
          <ac:spMkLst>
            <pc:docMk/>
            <pc:sldMk cId="0" sldId="259"/>
            <ac:spMk id="217" creationId="{00000000-0000-0000-0000-000000000000}"/>
          </ac:spMkLst>
        </pc:spChg>
        <pc:spChg chg="mod">
          <ac:chgData name="Pham, Kathie (WSAC)" userId="8487b419-d2fe-49b0-8524-996ca1570628" providerId="ADAL" clId="{A8BB1CF3-369B-46F2-A423-9496D95C7850}" dt="2024-08-24T03:18:22.732" v="53" actId="20577"/>
          <ac:spMkLst>
            <pc:docMk/>
            <pc:sldMk cId="0" sldId="259"/>
            <ac:spMk id="225" creationId="{00000000-0000-0000-0000-000000000000}"/>
          </ac:spMkLst>
        </pc:spChg>
      </pc:sldChg>
      <pc:sldChg chg="modSp mod addCm modCm">
        <pc:chgData name="Pham, Kathie (WSAC)" userId="8487b419-d2fe-49b0-8524-996ca1570628" providerId="ADAL" clId="{A8BB1CF3-369B-46F2-A423-9496D95C7850}" dt="2024-08-24T03:58:52.443" v="98"/>
        <pc:sldMkLst>
          <pc:docMk/>
          <pc:sldMk cId="0" sldId="264"/>
        </pc:sldMkLst>
        <pc:spChg chg="mod">
          <ac:chgData name="Pham, Kathie (WSAC)" userId="8487b419-d2fe-49b0-8524-996ca1570628" providerId="ADAL" clId="{A8BB1CF3-369B-46F2-A423-9496D95C7850}" dt="2024-08-24T03:31:48.236" v="57" actId="13926"/>
          <ac:spMkLst>
            <pc:docMk/>
            <pc:sldMk cId="0" sldId="264"/>
            <ac:spMk id="28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ham, Kathie (WSAC)" userId="8487b419-d2fe-49b0-8524-996ca1570628" providerId="ADAL" clId="{A8BB1CF3-369B-46F2-A423-9496D95C7850}" dt="2024-08-24T03:58:52.443" v="98"/>
              <pc2:cmMkLst xmlns:pc2="http://schemas.microsoft.com/office/powerpoint/2019/9/main/command">
                <pc:docMk/>
                <pc:sldMk cId="0" sldId="264"/>
                <pc2:cmMk id="{6E2DAD0C-0FF9-439F-AA66-56ABB34F3C58}"/>
              </pc2:cmMkLst>
            </pc226:cmChg>
          </p:ext>
        </pc:extLst>
      </pc:sldChg>
      <pc:sldChg chg="addSp delSp modSp mod addCm">
        <pc:chgData name="Pham, Kathie (WSAC)" userId="8487b419-d2fe-49b0-8524-996ca1570628" providerId="ADAL" clId="{A8BB1CF3-369B-46F2-A423-9496D95C7850}" dt="2024-08-24T04:40:44.919" v="131"/>
        <pc:sldMkLst>
          <pc:docMk/>
          <pc:sldMk cId="0" sldId="265"/>
        </pc:sldMkLst>
        <pc:spChg chg="mod">
          <ac:chgData name="Pham, Kathie (WSAC)" userId="8487b419-d2fe-49b0-8524-996ca1570628" providerId="ADAL" clId="{A8BB1CF3-369B-46F2-A423-9496D95C7850}" dt="2024-08-24T04:23:44.683" v="127"/>
          <ac:spMkLst>
            <pc:docMk/>
            <pc:sldMk cId="0" sldId="265"/>
            <ac:spMk id="4" creationId="{5C6118AC-C6E6-C104-6DFA-561E77E15A16}"/>
          </ac:spMkLst>
        </pc:spChg>
        <pc:grpChg chg="add mod">
          <ac:chgData name="Pham, Kathie (WSAC)" userId="8487b419-d2fe-49b0-8524-996ca1570628" providerId="ADAL" clId="{A8BB1CF3-369B-46F2-A423-9496D95C7850}" dt="2024-08-24T04:23:44.683" v="127"/>
          <ac:grpSpMkLst>
            <pc:docMk/>
            <pc:sldMk cId="0" sldId="265"/>
            <ac:grpSpMk id="3" creationId="{39380D34-EAA7-1F14-7007-F1207E28342C}"/>
          </ac:grpSpMkLst>
        </pc:grpChg>
        <pc:picChg chg="add del mod">
          <ac:chgData name="Pham, Kathie (WSAC)" userId="8487b419-d2fe-49b0-8524-996ca1570628" providerId="ADAL" clId="{A8BB1CF3-369B-46F2-A423-9496D95C7850}" dt="2024-08-24T04:23:43.409" v="126" actId="478"/>
          <ac:picMkLst>
            <pc:docMk/>
            <pc:sldMk cId="0" sldId="265"/>
            <ac:picMk id="2" creationId="{BF1A5970-D54B-A94C-66B5-2D9361683D31}"/>
          </ac:picMkLst>
        </pc:picChg>
        <pc:picChg chg="mod">
          <ac:chgData name="Pham, Kathie (WSAC)" userId="8487b419-d2fe-49b0-8524-996ca1570628" providerId="ADAL" clId="{A8BB1CF3-369B-46F2-A423-9496D95C7850}" dt="2024-08-24T04:23:44.683" v="127"/>
          <ac:picMkLst>
            <pc:docMk/>
            <pc:sldMk cId="0" sldId="265"/>
            <ac:picMk id="5" creationId="{13EFA246-D945-9171-FE73-5EE288A8A6FC}"/>
          </ac:picMkLst>
        </pc:picChg>
        <pc:picChg chg="del">
          <ac:chgData name="Pham, Kathie (WSAC)" userId="8487b419-d2fe-49b0-8524-996ca1570628" providerId="ADAL" clId="{A8BB1CF3-369B-46F2-A423-9496D95C7850}" dt="2024-08-24T03:35:06.908" v="59" actId="478"/>
          <ac:picMkLst>
            <pc:docMk/>
            <pc:sldMk cId="0" sldId="265"/>
            <ac:picMk id="304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am, Kathie (WSAC)" userId="8487b419-d2fe-49b0-8524-996ca1570628" providerId="ADAL" clId="{A8BB1CF3-369B-46F2-A423-9496D95C7850}" dt="2024-08-24T04:40:44.919" v="131"/>
              <pc2:cmMkLst xmlns:pc2="http://schemas.microsoft.com/office/powerpoint/2019/9/main/command">
                <pc:docMk/>
                <pc:sldMk cId="0" sldId="265"/>
                <pc2:cmMk id="{E8F0D162-74EF-4057-BB34-D2D0AC39D297}"/>
              </pc2:cmMkLst>
            </pc226:cmChg>
          </p:ext>
        </pc:extLst>
      </pc:sldChg>
      <pc:sldChg chg="addSp delSp modSp mod modNotesTx">
        <pc:chgData name="Pham, Kathie (WSAC)" userId="8487b419-d2fe-49b0-8524-996ca1570628" providerId="ADAL" clId="{A8BB1CF3-369B-46F2-A423-9496D95C7850}" dt="2024-08-24T03:40:05.808" v="76" actId="20577"/>
        <pc:sldMkLst>
          <pc:docMk/>
          <pc:sldMk cId="0" sldId="269"/>
        </pc:sldMkLst>
        <pc:spChg chg="del mod">
          <ac:chgData name="Pham, Kathie (WSAC)" userId="8487b419-d2fe-49b0-8524-996ca1570628" providerId="ADAL" clId="{A8BB1CF3-369B-46F2-A423-9496D95C7850}" dt="2024-08-24T03:38:24.253" v="67"/>
          <ac:spMkLst>
            <pc:docMk/>
            <pc:sldMk cId="0" sldId="269"/>
            <ac:spMk id="3" creationId="{B9E4FC66-B532-98C5-3EE1-B4B3F00A53C7}"/>
          </ac:spMkLst>
        </pc:spChg>
        <pc:spChg chg="mod">
          <ac:chgData name="Pham, Kathie (WSAC)" userId="8487b419-d2fe-49b0-8524-996ca1570628" providerId="ADAL" clId="{A8BB1CF3-369B-46F2-A423-9496D95C7850}" dt="2024-08-24T03:40:05.808" v="76" actId="20577"/>
          <ac:spMkLst>
            <pc:docMk/>
            <pc:sldMk cId="0" sldId="269"/>
            <ac:spMk id="6" creationId="{57E9881C-13B4-6E7B-5F6A-CE2FB208DBC9}"/>
          </ac:spMkLst>
        </pc:spChg>
        <pc:spChg chg="del">
          <ac:chgData name="Pham, Kathie (WSAC)" userId="8487b419-d2fe-49b0-8524-996ca1570628" providerId="ADAL" clId="{A8BB1CF3-369B-46F2-A423-9496D95C7850}" dt="2024-08-24T03:38:19.671" v="64" actId="478"/>
          <ac:spMkLst>
            <pc:docMk/>
            <pc:sldMk cId="0" sldId="269"/>
            <ac:spMk id="7" creationId="{82D8A746-745F-B6FB-1C52-379E67CA80B4}"/>
          </ac:spMkLst>
        </pc:spChg>
        <pc:picChg chg="add mod">
          <ac:chgData name="Pham, Kathie (WSAC)" userId="8487b419-d2fe-49b0-8524-996ca1570628" providerId="ADAL" clId="{A8BB1CF3-369B-46F2-A423-9496D95C7850}" dt="2024-08-24T03:35:16.648" v="63" actId="1076"/>
          <ac:picMkLst>
            <pc:docMk/>
            <pc:sldMk cId="0" sldId="269"/>
            <ac:picMk id="2" creationId="{B96B9E2D-8A06-7DBC-1DBA-B4916409064F}"/>
          </ac:picMkLst>
        </pc:picChg>
        <pc:picChg chg="del">
          <ac:chgData name="Pham, Kathie (WSAC)" userId="8487b419-d2fe-49b0-8524-996ca1570628" providerId="ADAL" clId="{A8BB1CF3-369B-46F2-A423-9496D95C7850}" dt="2024-08-24T03:35:11.711" v="61" actId="478"/>
          <ac:picMkLst>
            <pc:docMk/>
            <pc:sldMk cId="0" sldId="269"/>
            <ac:picMk id="380" creationId="{00000000-0000-0000-0000-000000000000}"/>
          </ac:picMkLst>
        </pc:picChg>
      </pc:sldChg>
      <pc:sldChg chg="addCm modCm">
        <pc:chgData name="Pham, Kathie (WSAC)" userId="8487b419-d2fe-49b0-8524-996ca1570628" providerId="ADAL" clId="{A8BB1CF3-369B-46F2-A423-9496D95C7850}" dt="2024-08-24T03:58:32.229" v="97"/>
        <pc:sldMkLst>
          <pc:docMk/>
          <pc:sldMk cId="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ham, Kathie (WSAC)" userId="8487b419-d2fe-49b0-8524-996ca1570628" providerId="ADAL" clId="{A8BB1CF3-369B-46F2-A423-9496D95C7850}" dt="2024-08-24T03:58:32.229" v="97"/>
              <pc2:cmMkLst xmlns:pc2="http://schemas.microsoft.com/office/powerpoint/2019/9/main/command">
                <pc:docMk/>
                <pc:sldMk cId="0" sldId="270"/>
                <pc2:cmMk id="{CF06816F-1AF3-4A68-A8AD-BEEEE469FF28}"/>
              </pc2:cmMkLst>
            </pc226:cmChg>
          </p:ext>
        </pc:extLst>
      </pc:sldChg>
      <pc:sldChg chg="addSp delSp modSp mod addCm">
        <pc:chgData name="Pham, Kathie (WSAC)" userId="8487b419-d2fe-49b0-8524-996ca1570628" providerId="ADAL" clId="{A8BB1CF3-369B-46F2-A423-9496D95C7850}" dt="2024-08-24T04:10:55.233" v="121" actId="1076"/>
        <pc:sldMkLst>
          <pc:docMk/>
          <pc:sldMk cId="0" sldId="271"/>
        </pc:sldMkLst>
        <pc:picChg chg="add del mod">
          <ac:chgData name="Pham, Kathie (WSAC)" userId="8487b419-d2fe-49b0-8524-996ca1570628" providerId="ADAL" clId="{A8BB1CF3-369B-46F2-A423-9496D95C7850}" dt="2024-08-24T04:10:41.345" v="105" actId="478"/>
          <ac:picMkLst>
            <pc:docMk/>
            <pc:sldMk cId="0" sldId="271"/>
            <ac:picMk id="2" creationId="{1466129D-920C-B3C4-B3A2-007C8FB2985C}"/>
          </ac:picMkLst>
        </pc:picChg>
        <pc:picChg chg="add mod">
          <ac:chgData name="Pham, Kathie (WSAC)" userId="8487b419-d2fe-49b0-8524-996ca1570628" providerId="ADAL" clId="{A8BB1CF3-369B-46F2-A423-9496D95C7850}" dt="2024-08-24T03:53:07.213" v="96" actId="1076"/>
          <ac:picMkLst>
            <pc:docMk/>
            <pc:sldMk cId="0" sldId="271"/>
            <ac:picMk id="5" creationId="{B9BA9A6F-7CB9-F35D-F70F-52F05F870778}"/>
          </ac:picMkLst>
        </pc:picChg>
        <pc:picChg chg="add mod">
          <ac:chgData name="Pham, Kathie (WSAC)" userId="8487b419-d2fe-49b0-8524-996ca1570628" providerId="ADAL" clId="{A8BB1CF3-369B-46F2-A423-9496D95C7850}" dt="2024-08-24T04:10:55.233" v="121" actId="1076"/>
          <ac:picMkLst>
            <pc:docMk/>
            <pc:sldMk cId="0" sldId="271"/>
            <ac:picMk id="6" creationId="{8C5C5AF8-08E2-471E-F150-46B6E9DDEA10}"/>
          </ac:picMkLst>
        </pc:picChg>
        <pc:picChg chg="del">
          <ac:chgData name="Pham, Kathie (WSAC)" userId="8487b419-d2fe-49b0-8524-996ca1570628" providerId="ADAL" clId="{A8BB1CF3-369B-46F2-A423-9496D95C7850}" dt="2024-08-24T03:52:27.826" v="91" actId="478"/>
          <ac:picMkLst>
            <pc:docMk/>
            <pc:sldMk cId="0" sldId="271"/>
            <ac:picMk id="401" creationId="{00000000-0000-0000-0000-000000000000}"/>
          </ac:picMkLst>
        </pc:picChg>
        <pc:picChg chg="del">
          <ac:chgData name="Pham, Kathie (WSAC)" userId="8487b419-d2fe-49b0-8524-996ca1570628" providerId="ADAL" clId="{A8BB1CF3-369B-46F2-A423-9496D95C7850}" dt="2024-08-24T03:47:57.666" v="88" actId="478"/>
          <ac:picMkLst>
            <pc:docMk/>
            <pc:sldMk cId="0" sldId="271"/>
            <ac:picMk id="402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am, Kathie (WSAC)" userId="8487b419-d2fe-49b0-8524-996ca1570628" providerId="ADAL" clId="{A8BB1CF3-369B-46F2-A423-9496D95C7850}" dt="2024-08-24T03:42:55.240" v="78"/>
              <pc2:cmMkLst xmlns:pc2="http://schemas.microsoft.com/office/powerpoint/2019/9/main/command">
                <pc:docMk/>
                <pc:sldMk cId="0" sldId="271"/>
                <pc2:cmMk id="{D37F7ECE-853E-4FF8-A787-6E5A0709F886}"/>
              </pc2:cmMkLst>
            </pc226:cmChg>
          </p:ext>
        </pc:extLst>
      </pc:sldChg>
      <pc:sldChg chg="addSp delSp modSp mod modNotesTx">
        <pc:chgData name="Pham, Kathie (WSAC)" userId="8487b419-d2fe-49b0-8524-996ca1570628" providerId="ADAL" clId="{A8BB1CF3-369B-46F2-A423-9496D95C7850}" dt="2024-08-24T04:24:04.065" v="130" actId="1076"/>
        <pc:sldMkLst>
          <pc:docMk/>
          <pc:sldMk cId="0" sldId="272"/>
        </pc:sldMkLst>
        <pc:spChg chg="mod">
          <ac:chgData name="Pham, Kathie (WSAC)" userId="8487b419-d2fe-49b0-8524-996ca1570628" providerId="ADAL" clId="{A8BB1CF3-369B-46F2-A423-9496D95C7850}" dt="2024-08-24T04:23:53.438" v="129"/>
          <ac:spMkLst>
            <pc:docMk/>
            <pc:sldMk cId="0" sldId="272"/>
            <ac:spMk id="5" creationId="{40C3F354-A720-4911-C4D3-353A2C6C2F84}"/>
          </ac:spMkLst>
        </pc:spChg>
        <pc:grpChg chg="add mod">
          <ac:chgData name="Pham, Kathie (WSAC)" userId="8487b419-d2fe-49b0-8524-996ca1570628" providerId="ADAL" clId="{A8BB1CF3-369B-46F2-A423-9496D95C7850}" dt="2024-08-24T04:24:04.065" v="130" actId="1076"/>
          <ac:grpSpMkLst>
            <pc:docMk/>
            <pc:sldMk cId="0" sldId="272"/>
            <ac:grpSpMk id="4" creationId="{ABA32952-D61D-0C34-73D0-2EA92C4981B7}"/>
          </ac:grpSpMkLst>
        </pc:grpChg>
        <pc:picChg chg="add del mod">
          <ac:chgData name="Pham, Kathie (WSAC)" userId="8487b419-d2fe-49b0-8524-996ca1570628" providerId="ADAL" clId="{A8BB1CF3-369B-46F2-A423-9496D95C7850}" dt="2024-08-24T04:23:52.371" v="128" actId="478"/>
          <ac:picMkLst>
            <pc:docMk/>
            <pc:sldMk cId="0" sldId="272"/>
            <ac:picMk id="2" creationId="{E432F95C-9656-A3DB-2C23-B922F0D86C5E}"/>
          </ac:picMkLst>
        </pc:picChg>
        <pc:picChg chg="add mod">
          <ac:chgData name="Pham, Kathie (WSAC)" userId="8487b419-d2fe-49b0-8524-996ca1570628" providerId="ADAL" clId="{A8BB1CF3-369B-46F2-A423-9496D95C7850}" dt="2024-08-24T04:09:32.067" v="100"/>
          <ac:picMkLst>
            <pc:docMk/>
            <pc:sldMk cId="0" sldId="272"/>
            <ac:picMk id="3" creationId="{891CBD73-FF4A-AB37-0E38-4EF1F1C49513}"/>
          </ac:picMkLst>
        </pc:picChg>
        <pc:picChg chg="mod">
          <ac:chgData name="Pham, Kathie (WSAC)" userId="8487b419-d2fe-49b0-8524-996ca1570628" providerId="ADAL" clId="{A8BB1CF3-369B-46F2-A423-9496D95C7850}" dt="2024-08-24T04:23:53.438" v="129"/>
          <ac:picMkLst>
            <pc:docMk/>
            <pc:sldMk cId="0" sldId="272"/>
            <ac:picMk id="6" creationId="{9733E71D-AF9E-8874-BDAF-39F7731E8871}"/>
          </ac:picMkLst>
        </pc:picChg>
        <pc:picChg chg="del">
          <ac:chgData name="Pham, Kathie (WSAC)" userId="8487b419-d2fe-49b0-8524-996ca1570628" providerId="ADAL" clId="{A8BB1CF3-369B-46F2-A423-9496D95C7850}" dt="2024-08-24T03:47:46.019" v="86" actId="478"/>
          <ac:picMkLst>
            <pc:docMk/>
            <pc:sldMk cId="0" sldId="272"/>
            <ac:picMk id="411" creationId="{00000000-0000-0000-0000-000000000000}"/>
          </ac:picMkLst>
        </pc:picChg>
        <pc:picChg chg="del">
          <ac:chgData name="Pham, Kathie (WSAC)" userId="8487b419-d2fe-49b0-8524-996ca1570628" providerId="ADAL" clId="{A8BB1CF3-369B-46F2-A423-9496D95C7850}" dt="2024-08-24T04:09:31.390" v="99" actId="478"/>
          <ac:picMkLst>
            <pc:docMk/>
            <pc:sldMk cId="0" sldId="272"/>
            <ac:picMk id="4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gebound@wsac.wa.gov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sac.wa.gov/college-bound#income-eligibility-to-receive-cbs" TargetMode="External"/><Relationship Id="rId4" Type="http://schemas.openxmlformats.org/officeDocument/2006/relationships/hyperlink" Target="https://wsac.wa.gov/college-bound#sign-up-requirement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college-bound#income-eligibility-to-receive-cb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sac.wa.gov/sfa-institution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6934265/CB-Contact-Info-Webpage?utm_source=form&amp;utm_medium=studentppt&amp;utm_campaign=CSF+pp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dirty="0">
                <a:effectLst/>
                <a:latin typeface="Segoe UI" panose="020B0502040204020203" pitchFamily="34" charset="0"/>
              </a:rPr>
              <a:t>Para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recibir</a:t>
            </a:r>
            <a:r>
              <a:rPr lang="en-US" sz="1800" dirty="0">
                <a:effectLst/>
                <a:latin typeface="Segoe UI" panose="020B0502040204020203" pitchFamily="34" charset="0"/>
              </a:rPr>
              <a:t> College Bound,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tenías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que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completar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una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solicitud</a:t>
            </a:r>
            <a:r>
              <a:rPr lang="en-US" sz="1800" dirty="0">
                <a:effectLst/>
                <a:latin typeface="Segoe UI" panose="020B0502040204020203" pitchFamily="34" charset="0"/>
              </a:rPr>
              <a:t> o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matriculaste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automáticamente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en</a:t>
            </a:r>
            <a:r>
              <a:rPr lang="en-US" sz="1800" dirty="0">
                <a:effectLst/>
                <a:latin typeface="Segoe UI" panose="020B0502040204020203" pitchFamily="34" charset="0"/>
              </a:rPr>
              <a:t> la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escuela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secundaria</a:t>
            </a:r>
            <a:r>
              <a:rPr lang="en-US" sz="1800" dirty="0">
                <a:effectLst/>
                <a:latin typeface="Segoe UI" panose="020B0502040204020203" pitchFamily="34" charset="0"/>
              </a:rPr>
              <a:t>. Si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tienes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preguntas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sobre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si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tienes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una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solicitud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completa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de College Bound,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póngate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en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contacto</a:t>
            </a:r>
            <a:r>
              <a:rPr lang="en-US" sz="1800" dirty="0">
                <a:effectLst/>
                <a:latin typeface="Segoe UI" panose="020B0502040204020203" pitchFamily="34" charset="0"/>
              </a:rPr>
              <a:t> con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tu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consejero</a:t>
            </a:r>
            <a:r>
              <a:rPr lang="en-US" sz="1800" dirty="0">
                <a:effectLst/>
                <a:latin typeface="Segoe UI" panose="020B0502040204020203" pitchFamily="34" charset="0"/>
              </a:rPr>
              <a:t>/a o </a:t>
            </a:r>
            <a:r>
              <a:rPr lang="en-US" dirty="0"/>
              <a:t>con Washington Student Achievement Council (WSAC) </a:t>
            </a:r>
            <a:r>
              <a:rPr lang="en-US" dirty="0" err="1"/>
              <a:t>en</a:t>
            </a:r>
            <a:r>
              <a:rPr lang="en-US" dirty="0"/>
              <a:t> collegebound@wsac.wa.gov.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 err="1">
                <a:highlight>
                  <a:srgbClr val="FFFF00"/>
                </a:highlight>
              </a:rPr>
              <a:t>Tenga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cuenta</a:t>
            </a:r>
            <a:r>
              <a:rPr lang="en-US" b="1" dirty="0">
                <a:highlight>
                  <a:srgbClr val="FFFF00"/>
                </a:highlight>
              </a:rPr>
              <a:t>: La </a:t>
            </a:r>
            <a:r>
              <a:rPr lang="en-US" b="1" dirty="0" err="1">
                <a:highlight>
                  <a:srgbClr val="FFFF00"/>
                </a:highlight>
              </a:rPr>
              <a:t>clase</a:t>
            </a:r>
            <a:r>
              <a:rPr lang="en-US" b="1" dirty="0">
                <a:highlight>
                  <a:srgbClr val="FFFF00"/>
                </a:highlight>
              </a:rPr>
              <a:t> de 2026 es la </a:t>
            </a:r>
            <a:r>
              <a:rPr lang="en-US" b="1" dirty="0" err="1">
                <a:highlight>
                  <a:srgbClr val="FFFF00"/>
                </a:highlight>
              </a:rPr>
              <a:t>primera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clase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completamente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inscrita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automáticamente</a:t>
            </a:r>
            <a:r>
              <a:rPr lang="en-US" b="1" dirty="0">
                <a:highlight>
                  <a:srgbClr val="FFFF00"/>
                </a:highlight>
              </a:rPr>
              <a:t>. (Para </a:t>
            </a:r>
            <a:r>
              <a:rPr lang="en-US" b="1" dirty="0" err="1">
                <a:highlight>
                  <a:srgbClr val="FFFF00"/>
                </a:highlight>
              </a:rPr>
              <a:t>aquellos</a:t>
            </a:r>
            <a:r>
              <a:rPr lang="en-US" b="1" dirty="0">
                <a:highlight>
                  <a:srgbClr val="FFFF00"/>
                </a:highlight>
              </a:rPr>
              <a:t> que </a:t>
            </a:r>
            <a:r>
              <a:rPr lang="en-US" b="1" dirty="0" err="1">
                <a:highlight>
                  <a:srgbClr val="FFFF00"/>
                </a:highlight>
              </a:rPr>
              <a:t>calificaron</a:t>
            </a:r>
            <a:r>
              <a:rPr lang="en-US" b="1" dirty="0">
                <a:highlight>
                  <a:srgbClr val="FFFF00"/>
                </a:highlight>
              </a:rPr>
              <a:t> para la </a:t>
            </a:r>
            <a:r>
              <a:rPr lang="en-US" b="1" dirty="0" err="1">
                <a:highlight>
                  <a:srgbClr val="FFFF00"/>
                </a:highlight>
              </a:rPr>
              <a:t>inscripción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automática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0" dirty="0"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 err="1">
                <a:highlight>
                  <a:srgbClr val="FFFF00"/>
                </a:highlight>
              </a:rPr>
              <a:t>Notas</a:t>
            </a:r>
            <a:r>
              <a:rPr lang="en-US" b="0" dirty="0">
                <a:highlight>
                  <a:srgbClr val="FFFF00"/>
                </a:highlight>
              </a:rPr>
              <a:t> </a:t>
            </a:r>
            <a:r>
              <a:rPr lang="en-US" b="0" dirty="0" err="1">
                <a:highlight>
                  <a:srgbClr val="FFFF00"/>
                </a:highlight>
              </a:rPr>
              <a:t>adicionales</a:t>
            </a:r>
            <a:r>
              <a:rPr lang="en-US" b="0" dirty="0">
                <a:highlight>
                  <a:srgbClr val="FFFF00"/>
                </a:highlight>
              </a:rPr>
              <a:t> para </a:t>
            </a:r>
            <a:r>
              <a:rPr lang="en-US" b="0" dirty="0" err="1">
                <a:highlight>
                  <a:srgbClr val="FFFF00"/>
                </a:highlight>
              </a:rPr>
              <a:t>los</a:t>
            </a:r>
            <a:r>
              <a:rPr lang="en-US" b="0" dirty="0">
                <a:highlight>
                  <a:srgbClr val="FFFF00"/>
                </a:highlight>
              </a:rPr>
              <a:t> </a:t>
            </a:r>
            <a:r>
              <a:rPr lang="en-US" b="0" dirty="0" err="1">
                <a:highlight>
                  <a:srgbClr val="FFFF00"/>
                </a:highlight>
              </a:rPr>
              <a:t>presentadores</a:t>
            </a:r>
            <a:r>
              <a:rPr lang="en-US" b="0" dirty="0">
                <a:highlight>
                  <a:srgbClr val="FFFF00"/>
                </a:highlight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0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>
                <a:ea typeface="Calibri"/>
                <a:cs typeface="Calibri"/>
              </a:rPr>
              <a:t>Los </a:t>
            </a:r>
            <a:r>
              <a:rPr lang="en-US" dirty="0" err="1">
                <a:ea typeface="Calibri"/>
                <a:cs typeface="Calibri"/>
              </a:rPr>
              <a:t>requisitos</a:t>
            </a:r>
            <a:r>
              <a:rPr lang="en-US" dirty="0">
                <a:ea typeface="Calibri"/>
                <a:cs typeface="Calibri"/>
              </a:rPr>
              <a:t> para </a:t>
            </a:r>
            <a:r>
              <a:rPr lang="en-US" dirty="0" err="1">
                <a:ea typeface="Calibri"/>
                <a:cs typeface="Calibri"/>
              </a:rPr>
              <a:t>los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recién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elegibles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estudiantes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son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baseline="0" dirty="0"/>
          </a:p>
          <a:p>
            <a:pPr marL="171450" indent="-171450">
              <a:buFont typeface="Calibri"/>
              <a:buChar char="-"/>
              <a:defRPr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Inscrito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escuela</a:t>
            </a:r>
            <a:r>
              <a:rPr lang="en-US" dirty="0">
                <a:ea typeface="Calibri" panose="020F0502020204030204"/>
                <a:cs typeface="Calibri" panose="020F0502020204030204"/>
              </a:rPr>
              <a:t> de Washington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8.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. (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público</a:t>
            </a:r>
            <a:r>
              <a:rPr lang="en-US" dirty="0">
                <a:ea typeface="Calibri" panose="020F0502020204030204"/>
                <a:cs typeface="Calibri" panose="020F0502020204030204"/>
              </a:rPr>
              <a:t>, privado o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educado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casa)</a:t>
            </a:r>
          </a:p>
          <a:p>
            <a:pPr marL="171450" indent="-171450">
              <a:buFont typeface="Calibri"/>
              <a:buChar char="-"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No ser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elegibles</a:t>
            </a:r>
            <a:r>
              <a:rPr lang="en-US" dirty="0">
                <a:ea typeface="Calibri" panose="020F0502020204030204"/>
                <a:cs typeface="Calibri" panose="020F0502020204030204"/>
              </a:rPr>
              <a:t> para FRPL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8.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171450" indent="-171450">
              <a:buFont typeface="Calibri"/>
              <a:buChar char="-"/>
              <a:defRPr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Recién</a:t>
            </a:r>
            <a:r>
              <a:rPr lang="en-US" dirty="0">
                <a:ea typeface="Calibri" panose="020F0502020204030204"/>
                <a:cs typeface="Calibri" panose="020F0502020204030204"/>
              </a:rPr>
              <a:t> eligible para FRPL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9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0" indent="0">
              <a:buFont typeface="Calibri"/>
              <a:buNone/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Calibri"/>
              <a:buNone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* = Para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estudiantes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inscritos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escuelas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privadas</a:t>
            </a:r>
            <a:r>
              <a:rPr lang="en-US" dirty="0">
                <a:ea typeface="Calibri" panose="020F0502020204030204"/>
                <a:cs typeface="Calibri" panose="020F0502020204030204"/>
              </a:rPr>
              <a:t> o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educados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casa,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personal del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programa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/>
              <a:t>College Bound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 a las </a:t>
            </a:r>
            <a:r>
              <a:rPr lang="en-US" dirty="0" err="1"/>
              <a:t>familias</a:t>
            </a:r>
            <a:r>
              <a:rPr lang="en-US" dirty="0"/>
              <a:t> a </a:t>
            </a:r>
            <a:r>
              <a:rPr lang="en-US" dirty="0" err="1"/>
              <a:t>iniciar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.</a:t>
            </a:r>
          </a:p>
          <a:p>
            <a:pPr marL="0" indent="0">
              <a:buFont typeface="Calibri"/>
              <a:buNone/>
              <a:defRPr/>
            </a:pPr>
            <a:endParaRPr lang="en-US" dirty="0">
              <a:ea typeface="Calibri"/>
              <a:cs typeface="Calibri"/>
            </a:endParaRPr>
          </a:p>
          <a:p>
            <a:pPr marL="0" indent="0">
              <a:buFont typeface="Calibri"/>
              <a:buNone/>
              <a:defRPr/>
            </a:pPr>
            <a:r>
              <a:rPr lang="en-US" b="1" dirty="0">
                <a:ea typeface="Calibri"/>
                <a:cs typeface="Calibri"/>
              </a:rPr>
              <a:t>Nota: </a:t>
            </a:r>
            <a:r>
              <a:rPr lang="en-US" dirty="0" err="1">
                <a:ea typeface="Calibri"/>
                <a:cs typeface="Calibri"/>
              </a:rPr>
              <a:t>Varios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distritos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escolares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pueden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tener</a:t>
            </a:r>
            <a:r>
              <a:rPr lang="en-US" dirty="0">
                <a:ea typeface="Calibri"/>
                <a:cs typeface="Calibri"/>
              </a:rPr>
              <a:t> un </a:t>
            </a:r>
            <a:r>
              <a:rPr lang="en-US" dirty="0" err="1">
                <a:ea typeface="Calibri"/>
                <a:cs typeface="Calibri"/>
              </a:rPr>
              <a:t>tipo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programa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asociación</a:t>
            </a:r>
            <a:r>
              <a:rPr lang="en-US" dirty="0">
                <a:ea typeface="Calibri"/>
                <a:cs typeface="Calibri"/>
              </a:rPr>
              <a:t> para padres o </a:t>
            </a:r>
            <a:r>
              <a:rPr lang="en-US" dirty="0" err="1">
                <a:ea typeface="Calibri"/>
                <a:cs typeface="Calibri"/>
              </a:rPr>
              <a:t>educación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casa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que un </a:t>
            </a:r>
            <a:r>
              <a:rPr lang="en-US" dirty="0" err="1">
                <a:ea typeface="Calibri"/>
                <a:cs typeface="Calibri"/>
              </a:rPr>
              <a:t>estudiante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educado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casa </a:t>
            </a:r>
            <a:r>
              <a:rPr lang="en-US" dirty="0" err="1">
                <a:ea typeface="Calibri"/>
                <a:cs typeface="Calibri"/>
              </a:rPr>
              <a:t>puede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inscribirse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automáticamente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Familias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pueden</a:t>
            </a:r>
            <a:r>
              <a:rPr lang="en-US" dirty="0">
                <a:ea typeface="Calibri"/>
                <a:cs typeface="Calibri"/>
              </a:rPr>
              <a:t> confirmer la </a:t>
            </a:r>
            <a:r>
              <a:rPr lang="en-US" dirty="0" err="1">
                <a:ea typeface="Calibri"/>
                <a:cs typeface="Calibri"/>
              </a:rPr>
              <a:t>inscripción</a:t>
            </a:r>
            <a:r>
              <a:rPr lang="en-US" dirty="0">
                <a:ea typeface="Calibri"/>
                <a:cs typeface="Calibri"/>
              </a:rPr>
              <a:t> de un </a:t>
            </a:r>
            <a:r>
              <a:rPr lang="en-US" dirty="0" err="1">
                <a:ea typeface="Calibri"/>
                <a:cs typeface="Calibri"/>
              </a:rPr>
              <a:t>estudiante</a:t>
            </a:r>
            <a:r>
              <a:rPr lang="en-US" dirty="0">
                <a:ea typeface="Calibri"/>
                <a:cs typeface="Calibri"/>
              </a:rPr>
              <a:t> antes de </a:t>
            </a:r>
            <a:r>
              <a:rPr lang="en-US" dirty="0" err="1">
                <a:ea typeface="Calibri"/>
                <a:cs typeface="Calibri"/>
              </a:rPr>
              <a:t>comenzar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solicitud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poniéndose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contacto</a:t>
            </a:r>
            <a:r>
              <a:rPr lang="en-US" dirty="0">
                <a:ea typeface="Calibri"/>
                <a:cs typeface="Calibri"/>
              </a:rPr>
              <a:t> con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programa</a:t>
            </a:r>
            <a:r>
              <a:rPr lang="en-US" dirty="0">
                <a:ea typeface="Calibri"/>
                <a:cs typeface="Calibri"/>
              </a:rPr>
              <a:t> del College Bound. </a:t>
            </a:r>
            <a:r>
              <a:rPr lang="en-US" dirty="0">
                <a:ea typeface="Calibri"/>
                <a:cs typeface="Calibri"/>
                <a:hlinkClick r:id="rId3"/>
              </a:rPr>
              <a:t>Collegebound@wsac.wa.gov</a:t>
            </a:r>
            <a:r>
              <a:rPr lang="en-US" dirty="0">
                <a:ea typeface="Calibri"/>
                <a:cs typeface="Calibri"/>
              </a:rPr>
              <a:t> o 888.535.0747, </a:t>
            </a:r>
            <a:r>
              <a:rPr lang="en-US" dirty="0" err="1">
                <a:ea typeface="Calibri"/>
                <a:cs typeface="Calibri"/>
              </a:rPr>
              <a:t>opción</a:t>
            </a:r>
            <a:r>
              <a:rPr lang="en-US" dirty="0">
                <a:ea typeface="Calibri"/>
                <a:cs typeface="Calibri"/>
              </a:rPr>
              <a:t> 1.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Paso 1: </a:t>
            </a:r>
            <a:r>
              <a:rPr lang="en-US" dirty="0" err="1">
                <a:ea typeface="Calibri"/>
                <a:cs typeface="Calibri"/>
              </a:rPr>
              <a:t>Basado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las directrices de </a:t>
            </a:r>
            <a:r>
              <a:rPr lang="en-US" dirty="0" err="1">
                <a:ea typeface="Calibri"/>
                <a:cs typeface="Calibri"/>
              </a:rPr>
              <a:t>ingresos</a:t>
            </a:r>
            <a:r>
              <a:rPr lang="en-US" dirty="0">
                <a:ea typeface="Calibri"/>
                <a:cs typeface="Calibri"/>
              </a:rPr>
              <a:t> del USA (</a:t>
            </a:r>
            <a:r>
              <a:rPr lang="en-US" dirty="0">
                <a:hlinkClick r:id="rId4"/>
              </a:rPr>
              <a:t>USDA Income Guidelines</a:t>
            </a:r>
            <a:r>
              <a:rPr lang="en-US" dirty="0"/>
              <a:t>), cambia </a:t>
            </a:r>
            <a:r>
              <a:rPr lang="en-US" dirty="0" err="1"/>
              <a:t>anualmente</a:t>
            </a:r>
            <a:r>
              <a:rPr lang="en-US" dirty="0"/>
              <a:t>. (La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b="1" dirty="0"/>
              <a:t>para </a:t>
            </a:r>
            <a:r>
              <a:rPr lang="en-US" b="1" dirty="0" err="1"/>
              <a:t>inscribirse</a:t>
            </a:r>
            <a:r>
              <a:rPr lang="en-US" b="1" dirty="0"/>
              <a:t> </a:t>
            </a:r>
            <a:r>
              <a:rPr lang="en-US" dirty="0" err="1"/>
              <a:t>en</a:t>
            </a:r>
            <a:r>
              <a:rPr lang="en-US" dirty="0"/>
              <a:t> College Bound)</a:t>
            </a: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Paso 2: </a:t>
            </a:r>
            <a:r>
              <a:rPr lang="en-US" dirty="0" err="1">
                <a:ea typeface="Calibri"/>
                <a:cs typeface="Calibri"/>
              </a:rPr>
              <a:t>Basado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la table de </a:t>
            </a:r>
            <a:r>
              <a:rPr lang="en-US" dirty="0" err="1">
                <a:ea typeface="Calibri"/>
                <a:cs typeface="Calibri"/>
              </a:rPr>
              <a:t>ingresos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familiares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medios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>
                <a:hlinkClick r:id="rId5"/>
              </a:rPr>
              <a:t>Median Family Income (MFI) Chart</a:t>
            </a:r>
            <a:r>
              <a:rPr lang="en-US" dirty="0"/>
              <a:t>), cambia </a:t>
            </a:r>
            <a:r>
              <a:rPr lang="en-US" dirty="0" err="1"/>
              <a:t>anualmente</a:t>
            </a:r>
            <a:r>
              <a:rPr lang="en-US" dirty="0"/>
              <a:t>. (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b="1" dirty="0"/>
              <a:t>para </a:t>
            </a:r>
            <a:r>
              <a:rPr lang="en-US" b="1" dirty="0" err="1"/>
              <a:t>recebir</a:t>
            </a:r>
            <a:r>
              <a:rPr lang="en-US" b="1" dirty="0"/>
              <a:t> </a:t>
            </a:r>
            <a:r>
              <a:rPr lang="en-US" dirty="0"/>
              <a:t>College Bound) </a:t>
            </a:r>
          </a:p>
          <a:p>
            <a:pPr>
              <a:defRPr/>
            </a:pPr>
            <a:r>
              <a:rPr lang="en-US" b="1" i="1" dirty="0">
                <a:ea typeface="Calibri"/>
                <a:cs typeface="Calibri"/>
              </a:rPr>
              <a:t>	Hay dos </a:t>
            </a:r>
            <a:r>
              <a:rPr lang="en-US" b="1" i="1" dirty="0" err="1">
                <a:ea typeface="Calibri"/>
                <a:cs typeface="Calibri"/>
              </a:rPr>
              <a:t>tablas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elegibilidad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ingresos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separadas</a:t>
            </a:r>
            <a:r>
              <a:rPr lang="en-US" b="1" i="1" dirty="0">
                <a:ea typeface="Calibri"/>
                <a:cs typeface="Calibri"/>
              </a:rPr>
              <a:t>. Hay uno para </a:t>
            </a:r>
            <a:r>
              <a:rPr lang="en-US" b="1" i="1" dirty="0" err="1">
                <a:ea typeface="Calibri"/>
                <a:cs typeface="Calibri"/>
              </a:rPr>
              <a:t>inscribirse</a:t>
            </a:r>
            <a:r>
              <a:rPr lang="en-US" b="1" i="1" dirty="0">
                <a:ea typeface="Calibri"/>
                <a:cs typeface="Calibri"/>
              </a:rPr>
              <a:t> y </a:t>
            </a:r>
            <a:r>
              <a:rPr lang="en-US" b="1" i="1" dirty="0" err="1">
                <a:ea typeface="Calibri"/>
                <a:cs typeface="Calibri"/>
              </a:rPr>
              <a:t>otro</a:t>
            </a:r>
            <a:r>
              <a:rPr lang="en-US" b="1" i="1" dirty="0">
                <a:ea typeface="Calibri"/>
                <a:cs typeface="Calibri"/>
              </a:rPr>
              <a:t> para </a:t>
            </a:r>
            <a:r>
              <a:rPr lang="en-US" b="1" i="1" dirty="0" err="1">
                <a:ea typeface="Calibri"/>
                <a:cs typeface="Calibri"/>
              </a:rPr>
              <a:t>recibir</a:t>
            </a:r>
            <a:r>
              <a:rPr lang="en-US" b="1" i="1" dirty="0">
                <a:ea typeface="Calibri"/>
                <a:cs typeface="Calibri"/>
              </a:rPr>
              <a:t>. Hay confusion </a:t>
            </a:r>
            <a:r>
              <a:rPr lang="en-US" b="1" i="1" dirty="0" err="1">
                <a:ea typeface="Calibri"/>
                <a:cs typeface="Calibri"/>
              </a:rPr>
              <a:t>sobre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esto</a:t>
            </a:r>
            <a:r>
              <a:rPr lang="en-US" b="1" i="1" dirty="0">
                <a:ea typeface="Calibri"/>
                <a:cs typeface="Calibri"/>
              </a:rPr>
              <a:t> y </a:t>
            </a:r>
            <a:r>
              <a:rPr lang="en-US" b="1" i="1" dirty="0" err="1">
                <a:ea typeface="Calibri"/>
                <a:cs typeface="Calibri"/>
              </a:rPr>
              <a:t>queremos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aclararlo</a:t>
            </a:r>
            <a:r>
              <a:rPr lang="en-US" b="1" i="1" dirty="0">
                <a:ea typeface="Calibri"/>
                <a:cs typeface="Calibri"/>
              </a:rPr>
              <a:t>.</a:t>
            </a:r>
          </a:p>
          <a:p>
            <a:pPr>
              <a:defRPr/>
            </a:pPr>
            <a:endParaRPr lang="en-US" b="1" i="1" dirty="0">
              <a:ea typeface="Calibri"/>
              <a:cs typeface="Calibri"/>
            </a:endParaRPr>
          </a:p>
          <a:p>
            <a:pPr>
              <a:defRPr/>
            </a:pPr>
            <a:r>
              <a:rPr lang="en-US" b="1" i="1" dirty="0">
                <a:ea typeface="Calibri"/>
                <a:cs typeface="Calibri"/>
              </a:rPr>
              <a:t>Una </a:t>
            </a:r>
            <a:r>
              <a:rPr lang="en-US" b="1" i="1" dirty="0" err="1">
                <a:ea typeface="Calibri"/>
                <a:cs typeface="Calibri"/>
              </a:rPr>
              <a:t>distinción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importante</a:t>
            </a:r>
            <a:r>
              <a:rPr lang="en-US" b="1" i="1" dirty="0">
                <a:ea typeface="Calibri"/>
                <a:cs typeface="Calibri"/>
              </a:rPr>
              <a:t> es que la </a:t>
            </a:r>
            <a:r>
              <a:rPr lang="en-US" b="1" i="1" dirty="0" err="1">
                <a:ea typeface="Calibri"/>
                <a:cs typeface="Calibri"/>
              </a:rPr>
              <a:t>oficina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ayuda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financiera</a:t>
            </a:r>
            <a:r>
              <a:rPr lang="en-US" b="1" i="1" dirty="0">
                <a:ea typeface="Calibri"/>
                <a:cs typeface="Calibri"/>
              </a:rPr>
              <a:t> de la Universidad </a:t>
            </a:r>
            <a:r>
              <a:rPr lang="en-US" b="1" i="1" dirty="0" err="1">
                <a:ea typeface="Calibri"/>
                <a:cs typeface="Calibri"/>
              </a:rPr>
              <a:t>determinará</a:t>
            </a:r>
            <a:r>
              <a:rPr lang="en-US" b="1" i="1" dirty="0">
                <a:ea typeface="Calibri"/>
                <a:cs typeface="Calibri"/>
              </a:rPr>
              <a:t> la </a:t>
            </a:r>
            <a:r>
              <a:rPr lang="en-US" b="1" i="1" dirty="0" err="1">
                <a:ea typeface="Calibri"/>
                <a:cs typeface="Calibri"/>
              </a:rPr>
              <a:t>elegibilidad</a:t>
            </a:r>
            <a:r>
              <a:rPr lang="en-US" b="1" i="1" dirty="0">
                <a:ea typeface="Calibri"/>
                <a:cs typeface="Calibri"/>
              </a:rPr>
              <a:t> de College Bound </a:t>
            </a:r>
            <a:r>
              <a:rPr lang="en-US" b="1" i="1" dirty="0" err="1">
                <a:ea typeface="Calibri"/>
                <a:cs typeface="Calibri"/>
              </a:rPr>
              <a:t>basado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en</a:t>
            </a:r>
            <a:r>
              <a:rPr lang="en-US" b="1" i="1" dirty="0">
                <a:ea typeface="Calibri"/>
                <a:cs typeface="Calibri"/>
              </a:rPr>
              <a:t> la </a:t>
            </a:r>
            <a:r>
              <a:rPr lang="en-US" b="1" i="1" dirty="0" err="1">
                <a:ea typeface="Calibri"/>
                <a:cs typeface="Calibri"/>
              </a:rPr>
              <a:t>solicitud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ayuda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financiera</a:t>
            </a:r>
            <a:r>
              <a:rPr lang="en-US" b="1" i="1" dirty="0">
                <a:ea typeface="Calibri"/>
                <a:cs typeface="Calibri"/>
              </a:rPr>
              <a:t>. </a:t>
            </a:r>
            <a:r>
              <a:rPr lang="en-US" b="1" i="1" dirty="0" err="1">
                <a:ea typeface="Calibri"/>
                <a:cs typeface="Calibri"/>
              </a:rPr>
              <a:t>Esto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cambiará</a:t>
            </a:r>
            <a:r>
              <a:rPr lang="en-US" b="1" i="1" dirty="0">
                <a:ea typeface="Calibri"/>
                <a:cs typeface="Calibri"/>
              </a:rPr>
              <a:t> de un </a:t>
            </a:r>
            <a:r>
              <a:rPr lang="en-US" b="1" i="1" dirty="0" err="1">
                <a:ea typeface="Calibri"/>
                <a:cs typeface="Calibri"/>
              </a:rPr>
              <a:t>año</a:t>
            </a:r>
            <a:r>
              <a:rPr lang="en-US" b="1" i="1" dirty="0">
                <a:ea typeface="Calibri"/>
                <a:cs typeface="Calibri"/>
              </a:rPr>
              <a:t> a </a:t>
            </a:r>
            <a:r>
              <a:rPr lang="en-US" b="1" i="1" dirty="0" err="1">
                <a:ea typeface="Calibri"/>
                <a:cs typeface="Calibri"/>
              </a:rPr>
              <a:t>otro</a:t>
            </a:r>
            <a:r>
              <a:rPr lang="en-US" b="1" i="1" dirty="0">
                <a:ea typeface="Calibri"/>
                <a:cs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8" name="Google Shape;2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buClr>
                <a:schemeClr val="dk1"/>
              </a:buClr>
              <a:buSzPts val="1200"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Queremos asegurarnos de que cumples todos los requisitos para poder recibir tu compromiso en su totalidad.</a:t>
            </a:r>
            <a:r>
              <a:rPr lang="es-US" dirty="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Para seguir siendo elegible, necesitas cumplir todos los compromisos siguientes.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dirty="0"/>
              <a:t>Después de inscribirse en la escuela secundaria, los estudiantes elegibles deben cumplir los requisitos del College Bound:</a:t>
            </a:r>
          </a:p>
          <a:p>
            <a:pPr rtl="0"/>
            <a:r>
              <a:rPr lang="es-US" dirty="0"/>
              <a:t> </a:t>
            </a:r>
          </a:p>
          <a:p>
            <a:pPr rtl="0">
              <a:buFont typeface="Arial" panose="020B0604020202020204" pitchFamily="34" charset="0"/>
              <a:buChar char="•"/>
              <a:defRPr/>
            </a:pPr>
            <a:r>
              <a:rPr lang="es-US" b="1" dirty="0"/>
              <a:t>No hay ningún requisito de GPA de la preparatoria si planeas asistir a un colegio comunitario o escuela técnica.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b="1" dirty="0"/>
              <a:t>Graduar de una preparatoria de Washington con un GPA acumulado de 2.0 o superior si planeas asistir a una universidad privada o pública de cuatro años inmediatamente después de la preparatoria.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dirty="0"/>
              <a:t>No tener ninguna condena por delitos graves.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US" dirty="0"/>
              <a:t>Ser elegible por ingresos, según lo determina tu universidad usando la información de tu FAFSA o WASFA. Puedes ver los requisitos de ingresos actuales para el CB (College Bound) visitando </a:t>
            </a:r>
            <a:r>
              <a:rPr lang="es-US" dirty="0">
                <a:effectLst/>
                <a:hlinkClick r:id="rId3" tooltip="https://wsac.wa.gov/college-bound#income-eligibility-to-receive-cbs"/>
              </a:rPr>
              <a:t>wsac.wa.gov/</a:t>
            </a:r>
            <a:r>
              <a:rPr lang="es-US" dirty="0" err="1">
                <a:effectLst/>
                <a:hlinkClick r:id="rId3" tooltip="https://wsac.wa.gov/college-bound#income-eligibility-to-receive-cbs"/>
              </a:rPr>
              <a:t>college-bound#income-eligibility-to-receive-cbs</a:t>
            </a:r>
            <a:r>
              <a:rPr lang="es-US" dirty="0"/>
              <a:t>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dirty="0"/>
              <a:t>Ser aceptado/a y asistir a una de las más de 65 instituciones de educación superior, universidades o programas participantes dentro de un año de graduación de la preparatoria. Visite </a:t>
            </a:r>
            <a:r>
              <a:rPr lang="es-US" dirty="0">
                <a:effectLst/>
                <a:hlinkClick r:id="rId4" tooltip="https://wsac.wa.gov/sfa-institutions"/>
              </a:rPr>
              <a:t>wsac.wa.gov/</a:t>
            </a:r>
            <a:r>
              <a:rPr lang="es-US" dirty="0" err="1">
                <a:effectLst/>
                <a:hlinkClick r:id="rId4" tooltip="https://wsac.wa.gov/sfa-institutions"/>
              </a:rPr>
              <a:t>sfa-institutions</a:t>
            </a:r>
            <a:r>
              <a:rPr lang="es-US" dirty="0"/>
              <a:t> para ver una lista completa de escuelas elegibles.</a:t>
            </a:r>
          </a:p>
          <a:p>
            <a:pPr rtl="0"/>
            <a:r>
              <a:rPr lang="es-US" dirty="0"/>
              <a:t> </a:t>
            </a:r>
          </a:p>
          <a:p>
            <a:pPr rtl="0"/>
            <a:r>
              <a:rPr lang="es-US" dirty="0"/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Aquí puedes ver en qué se </a:t>
            </a:r>
            <a:r>
              <a:rPr lang="es-US" b="1" dirty="0">
                <a:latin typeface="Twentieth Century"/>
                <a:ea typeface="Twentieth Century"/>
                <a:cs typeface="Twentieth Century"/>
                <a:sym typeface="Twentieth Century"/>
              </a:rPr>
              <a:t>basa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College Bound (no lo que cubre). Tengas en cuenta que cada paquete de College Bound puede ser diferente para cada persona y que, en algunos casos, los fondos de CB pueden ayudar a pagar otros costos si otra ayuda financiera o estatal ya cubrió la colegiatura.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s-US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College Bound se basa en el estudiante, el tipo de universidad a la que van y sus necesidades financieras de cada año. Aunque College Bound no cubre TODOS los costos de la universidad, otras ayudas financieras (como subvenciones [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Pell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], empleo para estudiantes [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work-study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], préstamos y becas) pueden ayudarte a pagar otros gastos universitarios como vivienda, comidas y transporte.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sym typeface="Twentieth Century"/>
              </a:rPr>
              <a:t>En realidad, la mayor parte del monto del paquete de CB será de Washington College Grant.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Ahora que sabes que College Bound puede ayudarte a pagar la universidad, probablemente quieres saber dónde usarlo. Existen más de 65 escuelas, universidades público o privada y programas técnicos de 2 y 4 años que aceptan College Bound en el estado de Washington. ¡Eso significa que puedes asistir a escuelas como </a:t>
            </a:r>
            <a:r>
              <a:rPr lang="es-US" b="1" i="1" dirty="0"/>
              <a:t>(remplazar con escuelas que correspondan a su región) </a:t>
            </a:r>
            <a:r>
              <a:rPr lang="es-US" b="0" i="0" dirty="0"/>
              <a:t>el </a:t>
            </a:r>
            <a:r>
              <a:rPr lang="es-US" dirty="0" err="1"/>
              <a:t>University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Washington, Central Washington </a:t>
            </a:r>
            <a:r>
              <a:rPr lang="es-US" dirty="0" err="1"/>
              <a:t>University</a:t>
            </a:r>
            <a:r>
              <a:rPr lang="es-US" dirty="0"/>
              <a:t>, North Seattle </a:t>
            </a:r>
            <a:r>
              <a:rPr lang="es-US" dirty="0" err="1"/>
              <a:t>Community</a:t>
            </a:r>
            <a:r>
              <a:rPr lang="es-US" dirty="0"/>
              <a:t> College o Gene Juarez </a:t>
            </a:r>
            <a:r>
              <a:rPr lang="es-US" dirty="0" err="1"/>
              <a:t>Academy</a:t>
            </a:r>
            <a:r>
              <a:rPr lang="es-US" dirty="0"/>
              <a:t>! Esto significa que tienes MUCHAS opciones en Washington y todas estas universidades te ayudarán a empezar una carrera que te interese y que disfrutas.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dirty="0" err="1"/>
              <a:t>Vé</a:t>
            </a:r>
            <a:r>
              <a:rPr lang="es-US" dirty="0"/>
              <a:t> la lista de instituciones elegibles si agrega o elimina universidades: </a:t>
            </a:r>
            <a:r>
              <a:rPr lang="es-US" b="1" dirty="0"/>
              <a:t>https://wsac.wa.gov/sfa-institutions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/>
              <a:t>Regrese a la diapositiva 11 para ver los requisitos del compromiso.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14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 dirty="0">
                <a:latin typeface="Twentieth Century"/>
                <a:ea typeface="Twentieth Century"/>
                <a:cs typeface="Twentieth Century"/>
                <a:sym typeface="Twentieth Century"/>
              </a:rPr>
              <a:t>(Viñeta 1) Aunque solo hayas obtenido 1 crédito, cumples este requisito. Running </a:t>
            </a:r>
            <a:r>
              <a:rPr lang="es-US" sz="1200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Start</a:t>
            </a:r>
            <a:r>
              <a:rPr lang="es-US" sz="1200" b="0" dirty="0">
                <a:latin typeface="Twentieth Century"/>
                <a:ea typeface="Twentieth Century"/>
                <a:cs typeface="Twentieth Century"/>
                <a:sym typeface="Twentieth Century"/>
              </a:rPr>
              <a:t> cumple la fecha límite de inscripción pero NO elimina la posibilidad de usar el monto total del compromiso y el tiempo asignado.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200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 dirty="0">
                <a:latin typeface="Twentieth Century"/>
                <a:sym typeface="Twentieth Century"/>
              </a:rPr>
              <a:t>(Viñeta 2) </a:t>
            </a:r>
            <a:r>
              <a:rPr lang="es-US" sz="1800" b="0" dirty="0">
                <a:effectLst/>
                <a:latin typeface="Segoe UI" panose="020B0502040204020203" pitchFamily="34" charset="0"/>
                <a:sym typeface="Twentieth Century"/>
              </a:rPr>
              <a:t>Los estudiantes de College Bound ahora pueden recibir financiación de College Bound por 6 años de inscripción o (12 semestres o 18 trimestres) que no expira SI el estudiante está inscrito/a en la universidad o formación profesional dentro de un año de la graduación de la preparatoria y cumple con otros requisitos del programa cada año que está inscrito en la universidad. Un título universitario es el título más alto que puedes obtener usando fondos de College Bound.</a:t>
            </a:r>
            <a:endParaRPr lang="es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 dirty="0">
                <a:latin typeface="Twentieth Century"/>
                <a:ea typeface="Twentieth Century"/>
                <a:cs typeface="Twentieth Century"/>
                <a:sym typeface="Twentieth Century"/>
              </a:rPr>
              <a:t>(Viñeta 4) Si durante un año tu ingreso no es elegible, entonces puedes ser elegible por ingresos el próximo año.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2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15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dk2"/>
                </a:solidFill>
              </a:rPr>
              <a:t>Si </a:t>
            </a:r>
            <a:r>
              <a:rPr lang="en-US" sz="1200" dirty="0" err="1">
                <a:solidFill>
                  <a:schemeClr val="dk2"/>
                </a:solidFill>
              </a:rPr>
              <a:t>aún</a:t>
            </a:r>
            <a:r>
              <a:rPr lang="en-US" sz="1200" dirty="0">
                <a:solidFill>
                  <a:schemeClr val="dk2"/>
                </a:solidFill>
              </a:rPr>
              <a:t> no </a:t>
            </a:r>
            <a:r>
              <a:rPr lang="en-US" sz="1200" dirty="0" err="1">
                <a:solidFill>
                  <a:schemeClr val="dk2"/>
                </a:solidFill>
              </a:rPr>
              <a:t>estás</a:t>
            </a:r>
            <a:r>
              <a:rPr lang="en-US" sz="1200" dirty="0">
                <a:solidFill>
                  <a:schemeClr val="dk2"/>
                </a:solidFill>
              </a:rPr>
              <a:t> recibiendo </a:t>
            </a:r>
            <a:r>
              <a:rPr lang="en-US" sz="1200" dirty="0" err="1">
                <a:solidFill>
                  <a:schemeClr val="dk2"/>
                </a:solidFill>
              </a:rPr>
              <a:t>mensajes</a:t>
            </a:r>
            <a:r>
              <a:rPr lang="en-US" sz="1200" dirty="0">
                <a:solidFill>
                  <a:schemeClr val="dk2"/>
                </a:solidFill>
              </a:rPr>
              <a:t>: 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1200" b="1" u="none" dirty="0" err="1">
                <a:solidFill>
                  <a:schemeClr val="dk2"/>
                </a:solidFill>
              </a:rPr>
              <a:t>Estudiantes</a:t>
            </a:r>
            <a:r>
              <a:rPr lang="en-US" sz="1200" b="1" u="none" dirty="0">
                <a:solidFill>
                  <a:schemeClr val="dk2"/>
                </a:solidFill>
              </a:rPr>
              <a:t>: </a:t>
            </a:r>
            <a:r>
              <a:rPr lang="en-US" sz="1200" b="0" u="none" dirty="0" err="1">
                <a:solidFill>
                  <a:schemeClr val="dk2"/>
                </a:solidFill>
              </a:rPr>
              <a:t>Envíen</a:t>
            </a:r>
            <a:r>
              <a:rPr lang="en-US" sz="1200" b="1" u="none" dirty="0">
                <a:solidFill>
                  <a:schemeClr val="dk2"/>
                </a:solidFill>
              </a:rPr>
              <a:t> “Hi </a:t>
            </a:r>
            <a:r>
              <a:rPr lang="en-US" sz="1200" b="1" u="none" dirty="0" err="1">
                <a:solidFill>
                  <a:schemeClr val="dk2"/>
                </a:solidFill>
              </a:rPr>
              <a:t>OtterBot</a:t>
            </a:r>
            <a:r>
              <a:rPr lang="en-US" sz="1200" b="1" u="none" dirty="0">
                <a:solidFill>
                  <a:schemeClr val="dk2"/>
                </a:solidFill>
              </a:rPr>
              <a:t>” </a:t>
            </a:r>
            <a:r>
              <a:rPr lang="en-US" sz="1200" b="0" u="none" dirty="0">
                <a:solidFill>
                  <a:schemeClr val="dk2"/>
                </a:solidFill>
              </a:rPr>
              <a:t>a </a:t>
            </a:r>
            <a:r>
              <a:rPr lang="en-US" sz="1200" b="1" u="none" dirty="0">
                <a:solidFill>
                  <a:schemeClr val="dk2"/>
                </a:solidFill>
              </a:rPr>
              <a:t>360-928-7281.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1200" b="1" u="none" dirty="0">
                <a:solidFill>
                  <a:schemeClr val="dk2"/>
                </a:solidFill>
              </a:rPr>
              <a:t>Padres: </a:t>
            </a:r>
            <a:r>
              <a:rPr lang="en-US" sz="1200" b="0" u="none" dirty="0" err="1">
                <a:solidFill>
                  <a:schemeClr val="dk2"/>
                </a:solidFill>
              </a:rPr>
              <a:t>Envíen</a:t>
            </a:r>
            <a:r>
              <a:rPr lang="en-US" sz="1200" b="0" u="none" dirty="0">
                <a:solidFill>
                  <a:schemeClr val="dk2"/>
                </a:solidFill>
              </a:rPr>
              <a:t> </a:t>
            </a:r>
            <a:r>
              <a:rPr lang="en-US" sz="1200" b="1" u="none" dirty="0">
                <a:solidFill>
                  <a:schemeClr val="dk2"/>
                </a:solidFill>
              </a:rPr>
              <a:t>“Hi </a:t>
            </a:r>
            <a:r>
              <a:rPr lang="en-US" sz="1200" b="1" u="none" dirty="0" err="1">
                <a:solidFill>
                  <a:schemeClr val="dk2"/>
                </a:solidFill>
              </a:rPr>
              <a:t>OtterBot</a:t>
            </a:r>
            <a:r>
              <a:rPr lang="en-US" sz="1200" b="1" u="none" dirty="0">
                <a:solidFill>
                  <a:schemeClr val="dk2"/>
                </a:solidFill>
              </a:rPr>
              <a:t>” </a:t>
            </a:r>
            <a:r>
              <a:rPr lang="en-US" sz="1200" b="0" u="none" dirty="0">
                <a:solidFill>
                  <a:schemeClr val="dk2"/>
                </a:solidFill>
              </a:rPr>
              <a:t>a</a:t>
            </a:r>
            <a:r>
              <a:rPr lang="en-US" sz="1200" b="1" u="none" dirty="0">
                <a:solidFill>
                  <a:schemeClr val="dk2"/>
                </a:solidFill>
              </a:rPr>
              <a:t> 360-634-0354 .</a:t>
            </a:r>
            <a:endParaRPr lang="en-US" sz="120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81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US" dirty="0"/>
              <a:t>El enlace con la información de contacto también está disponible aquí: </a:t>
            </a:r>
            <a:r>
              <a:rPr lang="es-US" b="0" i="0" u="none" strike="noStrike" dirty="0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bit.ly/</a:t>
            </a:r>
            <a:r>
              <a:rPr lang="es-US" b="0" i="0" u="none" strike="noStrike" dirty="0" err="1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cbcontactstudppt</a:t>
            </a:r>
            <a:endParaRPr lang="es-US" b="0" i="0" u="none" strike="noStrike" dirty="0">
              <a:solidFill>
                <a:srgbClr val="2A5BD7"/>
              </a:solidFill>
              <a:effectLst/>
              <a:latin typeface="proxima nova extrabold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 </a:t>
            </a:r>
          </a:p>
        </p:txBody>
      </p:sp>
      <p:sp>
        <p:nvSpPr>
          <p:cNvPr id="394" name="Google Shape;39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17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Comprende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programa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College Bound con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nuestros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vídeos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cortos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animados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 Disponible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inglés</a:t>
            </a:r>
            <a:r>
              <a:rPr lang="en-US" b="0" i="0" u="none" dirty="0">
                <a:solidFill>
                  <a:srgbClr val="17447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dirty="0">
                <a:solidFill>
                  <a:srgbClr val="174479"/>
                </a:solidFill>
                <a:effectLst/>
                <a:latin typeface="Arial" panose="020B0604020202020204" pitchFamily="34" charset="0"/>
              </a:rPr>
              <a:t>(https://www.youtube.com/watch?v=swBinkIhoZA&amp;list=PLJwFzPB3tLoIEtHgZMlFsmpW5Sv1Mr3sR)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 y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español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(https://www.youtube.com/watch?v=dVdRFYrval8&amp;list=PLJwFzPB3tLoLQsPRAS7ciMFIA-Ax2ut2v),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estos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vídeos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proporcionan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clara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accesible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sobre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College Bound, sus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beneficios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cómo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aprovechar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esta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oportunidad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para la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educación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capacitación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post-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preparatoria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dirty="0">
              <a:solidFill>
                <a:srgbClr val="606060"/>
              </a:solidFill>
              <a:effectLst/>
              <a:latin typeface="Arial" panose="020B0604020202020204" pitchFamily="34" charset="0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Personal de MS y HS y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profesionales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acceso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a la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universidad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Utilicen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los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resultados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aprendizaje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en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video y las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preguntas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discusión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para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involucrar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activamente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a sus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estudiantes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College Bound. </a:t>
            </a:r>
            <a:endParaRPr lang="en-US" b="0" i="0" dirty="0">
              <a:solidFill>
                <a:srgbClr val="606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Aquí</a:t>
            </a:r>
            <a:r>
              <a:rPr lang="en-US" sz="1200" b="0" i="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están</a:t>
            </a:r>
            <a:r>
              <a:rPr lang="en-US" sz="1200" b="0" i="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: https://wsac.wa.gov/sites/default/files/College%20Bound%20Video%20Learning%20Outcomes%20-%20Spanish.pdf </a:t>
            </a:r>
            <a:endParaRPr sz="1200" b="1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18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93706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Consejos útiles: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- Puedes hacer que su audiencia comparta sus respuestas a esta pregunta.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- Puedes compartir su experiencia sobre quién fue la primera persona que </a:t>
            </a:r>
            <a:r>
              <a:rPr lang="es-US" dirty="0" err="1"/>
              <a:t>conocío</a:t>
            </a:r>
            <a:r>
              <a:rPr lang="es-US" dirty="0"/>
              <a:t> que fue a la universidad.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- Si eres un graduado universitario de primera generación, comparta su experiencia. </a:t>
            </a:r>
          </a:p>
        </p:txBody>
      </p:sp>
      <p:sp>
        <p:nvSpPr>
          <p:cNvPr id="189" name="Google Shape;1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rgbClr val="FF0000"/>
                </a:solidFill>
              </a:rPr>
              <a:t>Los adultos jóvenes con un título de asociado ganan un promedio de $10,000 dólares más al año que aquellos con solo un diploma de preparatoria.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rgbClr val="FF0000"/>
                </a:solidFill>
              </a:rPr>
              <a:t>¿Cuánto es eso en términos reales? ¿Qué puedes comprar con $10,000 dólares?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rgbClr val="FF0000"/>
                </a:solidFill>
              </a:rPr>
              <a:t>Pida a los estudiantes que nombren más empleos de forma voluntaria. Haga coincidir esos trabajos con el nivel de educación y el nivel salarial promedio.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s-US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dirty="0">
                <a:solidFill>
                  <a:srgbClr val="FF0000"/>
                </a:solidFill>
              </a:rPr>
              <a:t>Hable sobre el rango de salarios realizados en trabajos que requieren un título de asociado</a:t>
            </a:r>
            <a:endParaRPr lang="en-US" sz="1200" b="0" i="0" u="none" strike="noStrike" cap="none" dirty="0">
              <a:solidFill>
                <a:srgbClr val="CD1E8E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s-US" sz="1200" b="1" i="0" u="none" strike="noStrike" cap="none" dirty="0">
              <a:solidFill>
                <a:srgbClr val="CD1E8E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200" b="1" i="0" u="none" strike="noStrike" cap="none" dirty="0">
                <a:solidFill>
                  <a:srgbClr val="CD1E8E"/>
                </a:solidFill>
                <a:latin typeface="Arial"/>
                <a:cs typeface="Arial"/>
                <a:sym typeface="Arial"/>
              </a:rPr>
              <a:t>Promedio de ingresos por nivel de educación tomado del 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Bureau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Labor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Statistics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, 2023.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(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Average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Income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by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Education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Level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taken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from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the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Bureau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Labor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Statistics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, 2023.)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800" b="0" dirty="0">
                <a:solidFill>
                  <a:srgbClr val="000000"/>
                </a:solidFill>
                <a:latin typeface="Segoe UI" panose="020B0502040204020203" pitchFamily="34" charset="0"/>
              </a:rPr>
              <a:t>(https://www.bls.gov/careeroutlook/2024/data-on-display/education-pays.htm)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 dirty="0">
                <a:solidFill>
                  <a:srgbClr val="221E1F"/>
                </a:solidFill>
                <a:latin typeface="Semplicita Pro"/>
              </a:rPr>
              <a:t>¿Te interesa el cuidado de la salud? ¿La construcción? ¿El diseño de video juegos? ¿Dirigir un negocio? Sean cuales sean tus objetivos profesionales, ¡College Bound puede ayudarte a asistir y pagar la escuela correcta para ti!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baseline="0" dirty="0">
              <a:solidFill>
                <a:srgbClr val="221E1F"/>
              </a:solidFill>
              <a:latin typeface="Semplicita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 dirty="0">
                <a:solidFill>
                  <a:srgbClr val="221E1F"/>
                </a:solidFill>
                <a:latin typeface="Semplicita Pro"/>
              </a:rPr>
              <a:t>College Bound es un compromiso temprano de ayuda financiera estatal, como Washington College Grant, para ayudar a pagar tu educación después de la preparatoria. La cantidad de dinero que recibes se basa en las colegiaturas promedio (a las tasas de las universidades públicas), algunas cuotas y una pequeña cantidad para libros. Puedes usar College Bound para ayudar a pagar tu educación en más de 65 colegios, universidades y escuelas técnicas participantes en Washington.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S" sz="1800" b="0" i="0" u="none" strike="noStrike" baseline="0" dirty="0">
              <a:solidFill>
                <a:srgbClr val="221E1F"/>
              </a:solidFill>
              <a:latin typeface="Semplicita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 dirty="0">
                <a:solidFill>
                  <a:srgbClr val="221E1F"/>
                </a:solidFill>
                <a:latin typeface="Semplicita Pro"/>
              </a:rPr>
              <a:t>La mayoría de los estudiantes elegibles de College Bound reciben su compromiso de asistencia financiera estatal a través del Washington College Grant. Esto se conoce como la coordinación de College Bound y Washington College Grant.</a:t>
            </a:r>
          </a:p>
        </p:txBody>
      </p:sp>
      <p:sp>
        <p:nvSpPr>
          <p:cNvPr id="280" name="Google Shape;2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42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student-residenc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cbvideospanish" TargetMode="External"/><Relationship Id="rId3" Type="http://schemas.openxmlformats.org/officeDocument/2006/relationships/hyperlink" Target="https://www.youtube.com/watch?v=swBinkIhoZA&amp;list=PLJwFzPB3tLoIEtHgZMlFsmpW5Sv1Mr3sR" TargetMode="External"/><Relationship Id="rId7" Type="http://schemas.openxmlformats.org/officeDocument/2006/relationships/hyperlink" Target="https://bit.ly/cbvideoenglis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gebound@wsac.w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79" name="Google Shape;17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80" name="Google Shape;180;p1"/>
          <p:cNvSpPr/>
          <p:nvPr/>
        </p:nvSpPr>
        <p:spPr>
          <a:xfrm>
            <a:off x="-136071" y="0"/>
            <a:ext cx="12328071" cy="4904509"/>
          </a:xfrm>
          <a:prstGeom prst="rect">
            <a:avLst/>
          </a:prstGeom>
          <a:solidFill>
            <a:srgbClr val="3650A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-189780" y="4904509"/>
            <a:ext cx="12381780" cy="1953491"/>
          </a:xfrm>
          <a:prstGeom prst="rect">
            <a:avLst/>
          </a:prstGeom>
          <a:solidFill>
            <a:srgbClr val="38C6F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526432" y="2031974"/>
            <a:ext cx="11372075" cy="2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ct val="100000"/>
              <a:buFont typeface="Tahoma"/>
              <a:buNone/>
            </a:pPr>
            <a:r>
              <a:rPr lang="es-US" sz="7300" b="1" i="0" u="none" strike="noStrike" cap="none" dirty="0">
                <a:solidFill>
                  <a:srgbClr val="38C6F4"/>
                </a:solidFill>
                <a:latin typeface="Tahoma"/>
                <a:ea typeface="Tahoma"/>
                <a:cs typeface="Tahoma"/>
                <a:sym typeface="Tahoma"/>
              </a:rPr>
              <a:t>BENEFICIOS DE IR A LA UNIVERSIDAD</a:t>
            </a:r>
            <a:br>
              <a:rPr lang="en-US" sz="6000" b="1" i="0" u="none" strike="noStrike" cap="none" dirty="0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US" sz="44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EL COMPROMISO COLLEGE BOUND – 2024-25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7E896B-EB1F-3B04-2041-6DA5FE20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37" y="5505156"/>
            <a:ext cx="1708031" cy="95165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043EE3-4EB7-22FF-EA41-56DE6E5F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721" y="5379063"/>
            <a:ext cx="2618923" cy="109728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0463E71-20EF-1C71-7BBB-93C6C8D39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851" y="5470503"/>
            <a:ext cx="529856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/>
          <p:nvPr/>
        </p:nvSpPr>
        <p:spPr>
          <a:xfrm>
            <a:off x="-1" y="0"/>
            <a:ext cx="438075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-5237" y="3886220"/>
            <a:ext cx="4605806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07921" y="1497299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¿QUIÉN </a:t>
            </a:r>
            <a:br>
              <a:rPr lang="en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PUEDE OBTENER 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</a:t>
            </a:r>
            <a:br>
              <a:rPr lang="en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BOUND?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519021" y="4640254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br>
              <a:rPr lang="en-US" sz="54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b="0" i="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4861391" y="17058"/>
            <a:ext cx="6879666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600"/>
              <a:buFont typeface="Arial Narrow"/>
              <a:buNone/>
            </a:pPr>
            <a:r>
              <a:rPr lang="es-US" sz="3600" b="1" i="0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LA INSCRIPCIÓN ES UN PROCESO DE DOS PASOS</a:t>
            </a:r>
          </a:p>
        </p:txBody>
      </p:sp>
      <p:sp>
        <p:nvSpPr>
          <p:cNvPr id="295" name="Google Shape;295;p10"/>
          <p:cNvSpPr txBox="1"/>
          <p:nvPr/>
        </p:nvSpPr>
        <p:spPr>
          <a:xfrm>
            <a:off x="5263434" y="1336887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6772206" y="1451477"/>
            <a:ext cx="5231273" cy="200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Ser elegible para </a:t>
            </a:r>
            <a:r>
              <a:rPr lang="es-US" sz="2000" dirty="0">
                <a:solidFill>
                  <a:srgbClr val="383839"/>
                </a:solidFill>
              </a:rPr>
              <a:t>el 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almuerzo gratuito o de precio reducido (FRPL) en 7.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, 8.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o nuevamente elegible en 9.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(los jóvenes en hogares de crianza son elegibles a través de la graduación de preparatoria).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Los estudiantes de escuelas públicas elegibles se inscribirán </a:t>
            </a:r>
            <a:r>
              <a:rPr lang="es-US" sz="2000" b="1" u="sng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automáticamente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 rot="-5400000">
            <a:off x="4503917" y="1930973"/>
            <a:ext cx="12997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rgbClr val="38C6F4"/>
                </a:solidFill>
                <a:latin typeface="Arial Narrow"/>
                <a:ea typeface="Arial Narrow"/>
                <a:cs typeface="Arial Narrow"/>
                <a:sym typeface="Arial Narrow"/>
              </a:rPr>
              <a:t>PASO</a:t>
            </a:r>
          </a:p>
        </p:txBody>
      </p:sp>
      <p:sp>
        <p:nvSpPr>
          <p:cNvPr id="299" name="Google Shape;299;p10"/>
          <p:cNvSpPr txBox="1"/>
          <p:nvPr/>
        </p:nvSpPr>
        <p:spPr>
          <a:xfrm>
            <a:off x="5263434" y="3533709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6793732" y="3770879"/>
            <a:ext cx="5391357" cy="308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Cumplir con el compromiso College Bound.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Completa la FAFSA o WASFA y cumplir con los requisitos de ingresos; verificado por la universidad.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Ser aceptado y asistir a una formación universidad o profesional elegible dentro de un año académico de la graduación de preparatoria.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 rot="-5400000">
            <a:off x="4338140" y="4033248"/>
            <a:ext cx="14503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rgbClr val="38C6F4"/>
                </a:solidFill>
                <a:latin typeface="Arial Narrow"/>
                <a:ea typeface="Arial Narrow"/>
                <a:cs typeface="Arial Narrow"/>
                <a:sym typeface="Arial Narrow"/>
              </a:rPr>
              <a:t>PASO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380D34-EAA7-1F14-7007-F1207E28342C}"/>
              </a:ext>
            </a:extLst>
          </p:cNvPr>
          <p:cNvGrpSpPr/>
          <p:nvPr/>
        </p:nvGrpSpPr>
        <p:grpSpPr>
          <a:xfrm>
            <a:off x="155021" y="4521613"/>
            <a:ext cx="4284452" cy="1337094"/>
            <a:chOff x="150876" y="4475988"/>
            <a:chExt cx="4284452" cy="13370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C6118AC-C6E6-C104-6DFA-561E77E15A16}"/>
                </a:ext>
              </a:extLst>
            </p:cNvPr>
            <p:cNvSpPr/>
            <p:nvPr/>
          </p:nvSpPr>
          <p:spPr>
            <a:xfrm>
              <a:off x="150876" y="4475988"/>
              <a:ext cx="4284452" cy="1337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13EFA246-D945-9171-FE73-5EE288A8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40" y="4637964"/>
              <a:ext cx="3991700" cy="93343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"/>
          <p:cNvSpPr/>
          <p:nvPr/>
        </p:nvSpPr>
        <p:spPr>
          <a:xfrm>
            <a:off x="-5238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159524" y="888113"/>
            <a:ext cx="4271043" cy="23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4400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s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COMPROMISO </a:t>
            </a:r>
            <a:r>
              <a:rPr lang="es-US" sz="4400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COLLEGE BOUND:</a:t>
            </a:r>
          </a:p>
        </p:txBody>
      </p:sp>
      <p:sp>
        <p:nvSpPr>
          <p:cNvPr id="379" name="Google Shape;379;p14"/>
          <p:cNvSpPr/>
          <p:nvPr/>
        </p:nvSpPr>
        <p:spPr>
          <a:xfrm>
            <a:off x="-5238" y="3886220"/>
            <a:ext cx="4897872" cy="2539980"/>
          </a:xfrm>
          <a:prstGeom prst="rect">
            <a:avLst/>
          </a:prstGeom>
          <a:solidFill>
            <a:srgbClr val="CD1E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9881C-13B4-6E7B-5F6A-CE2FB208DBC9}"/>
              </a:ext>
            </a:extLst>
          </p:cNvPr>
          <p:cNvSpPr txBox="1"/>
          <p:nvPr/>
        </p:nvSpPr>
        <p:spPr>
          <a:xfrm>
            <a:off x="5057396" y="224949"/>
            <a:ext cx="6410324" cy="580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lnSpc>
                <a:spcPct val="89285"/>
              </a:lnSpc>
              <a:spcBef>
                <a:spcPts val="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Graduar con un GPA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Point </a:t>
            </a:r>
            <a:r>
              <a:rPr lang="es-US" sz="2000" dirty="0" err="1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promedio general)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acumulado de 2.0 o superior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una preparatoria de Washington o un programa de educación en casa para estudiantes que asisten a una universidad de cuatro años inmediatamente después de la preparatoria</a:t>
            </a:r>
          </a:p>
          <a:p>
            <a:pPr marL="171450" lvl="0" indent="-17145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8383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hay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ningún requisito de GPA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los estudiantes que planean asistir a una universidad comunitaria o escuela técnica</a:t>
            </a:r>
          </a:p>
          <a:p>
            <a:pPr marL="285750" lvl="0" indent="-28575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tener ninguna condena por delitos graves.</a:t>
            </a:r>
          </a:p>
          <a:p>
            <a:pPr marL="285750" lvl="0" indent="-285750" algn="l" rtl="0">
              <a:lnSpc>
                <a:spcPct val="89285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elegible por los ingresos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(verificado con información de la FAFSA o WASFA) y esto se actualiza anualmente.</a:t>
            </a:r>
          </a:p>
          <a:p>
            <a:pPr marL="285750" lvl="0" indent="-285750">
              <a:lnSpc>
                <a:spcPct val="89285"/>
              </a:lnSpc>
              <a:spcBef>
                <a:spcPts val="160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 inscrito/a en un programa elegible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dentro de un año académico de la graduación de la preparatoria para cumplir con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fecha límite de inscripción</a:t>
            </a:r>
          </a:p>
          <a:p>
            <a:pPr marL="285750" lvl="0" indent="-285750">
              <a:lnSpc>
                <a:spcPct val="89285"/>
              </a:lnSpc>
              <a:spcBef>
                <a:spcPts val="160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Cumplir con los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estándares de residencia estatal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programa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6B9E2D-8A06-7DBC-1DBA-B4916409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8" y="4506847"/>
            <a:ext cx="3491899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/>
          <p:nvPr/>
        </p:nvSpPr>
        <p:spPr>
          <a:xfrm>
            <a:off x="6068291" y="0"/>
            <a:ext cx="6123709" cy="3272439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0" y="2967334"/>
            <a:ext cx="12192000" cy="3890665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570495" y="3620385"/>
            <a:ext cx="111581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/>
            <a:r>
              <a:rPr lang="es-US" sz="28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COMPROMISO DE COLLEGE BOUND $</a:t>
            </a:r>
          </a:p>
        </p:txBody>
      </p:sp>
      <p:sp>
        <p:nvSpPr>
          <p:cNvPr id="313" name="Google Shape;313;p11"/>
          <p:cNvSpPr txBox="1"/>
          <p:nvPr/>
        </p:nvSpPr>
        <p:spPr>
          <a:xfrm>
            <a:off x="6723196" y="230444"/>
            <a:ext cx="520351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  <a:sym typeface="Calibri"/>
              </a:rPr>
              <a:t>La cantidad de dinero de CB se basa en el la elegibilidad y en el tipo de universidad a la que vas. 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har char="•"/>
            </a:pPr>
            <a:endParaRPr lang="en-US" sz="2000" dirty="0">
              <a:solidFill>
                <a:srgbClr val="3650A2"/>
              </a:solidFill>
              <a:cs typeface="Calibri"/>
            </a:endParaRPr>
          </a:p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</a:rPr>
              <a:t>La mayor parte del compromiso de CB será financiado por el Washington College Grant.</a:t>
            </a:r>
          </a:p>
          <a:p>
            <a:pPr marL="342900" indent="-342900">
              <a:buChar char="•"/>
            </a:pPr>
            <a:endParaRPr lang="en-US" sz="2000" dirty="0">
              <a:solidFill>
                <a:srgbClr val="3650A2"/>
              </a:solidFill>
              <a:cs typeface="Calibri"/>
            </a:endParaRPr>
          </a:p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</a:rPr>
              <a:t>El monto de los fondos se basa en:</a:t>
            </a:r>
          </a:p>
        </p:txBody>
      </p:sp>
      <p:sp>
        <p:nvSpPr>
          <p:cNvPr id="314" name="Google Shape;314;p11"/>
          <p:cNvSpPr txBox="1"/>
          <p:nvPr/>
        </p:nvSpPr>
        <p:spPr>
          <a:xfrm>
            <a:off x="627151" y="1159659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0">
              <a:lnSpc>
                <a:spcPct val="85000"/>
              </a:lnSpc>
            </a:pPr>
            <a:r>
              <a:rPr lang="es-US" sz="5400" b="1">
                <a:solidFill>
                  <a:srgbClr val="3650A2"/>
                </a:solidFill>
              </a:rPr>
              <a:t>¿CUÁNTO</a:t>
            </a:r>
            <a:r>
              <a:rPr lang="es-US" sz="5400">
                <a:solidFill>
                  <a:srgbClr val="3650A2"/>
                </a:solidFill>
              </a:rPr>
              <a:t> RECIBIRÉ</a:t>
            </a:r>
            <a:r>
              <a:rPr lang="es-US" sz="5400" b="1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s-US" sz="5400" b="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0" cap="none">
                <a:latin typeface="Arial"/>
                <a:ea typeface="Arial"/>
                <a:cs typeface="Arial"/>
              </a:rPr>
            </a:br>
            <a:endParaRPr lang="en-US" sz="4400" b="0" cap="none">
              <a:latin typeface="Arial"/>
              <a:ea typeface="Arial"/>
              <a:cs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1233135" y="4766739"/>
            <a:ext cx="314228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COSTO PROMEDIO DE LA COLEGIATURA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(Tasas Públicas)</a:t>
            </a:r>
          </a:p>
        </p:txBody>
      </p:sp>
      <p:sp>
        <p:nvSpPr>
          <p:cNvPr id="316" name="Google Shape;316;p11"/>
          <p:cNvSpPr txBox="1"/>
          <p:nvPr/>
        </p:nvSpPr>
        <p:spPr>
          <a:xfrm>
            <a:off x="4444779" y="5194248"/>
            <a:ext cx="337179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CUOTAS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UNIVERSIDAD</a:t>
            </a:r>
          </a:p>
        </p:txBody>
      </p:sp>
      <p:sp>
        <p:nvSpPr>
          <p:cNvPr id="317" name="Google Shape;317;p11"/>
          <p:cNvSpPr txBox="1"/>
          <p:nvPr/>
        </p:nvSpPr>
        <p:spPr>
          <a:xfrm>
            <a:off x="7615491" y="4766739"/>
            <a:ext cx="314228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PEQUEÑA CANTIDAD PARA LIBROS</a:t>
            </a:r>
          </a:p>
        </p:txBody>
      </p:sp>
      <p:sp>
        <p:nvSpPr>
          <p:cNvPr id="318" name="Google Shape;318;p11"/>
          <p:cNvSpPr/>
          <p:nvPr/>
        </p:nvSpPr>
        <p:spPr>
          <a:xfrm>
            <a:off x="3047012" y="3331824"/>
            <a:ext cx="6291611" cy="1097973"/>
          </a:xfrm>
          <a:prstGeom prst="ellipse">
            <a:avLst/>
          </a:prstGeom>
          <a:noFill/>
          <a:ln w="38100" cap="flat" cmpd="sng">
            <a:solidFill>
              <a:srgbClr val="38C6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1"/>
          <p:cNvGrpSpPr/>
          <p:nvPr/>
        </p:nvGrpSpPr>
        <p:grpSpPr>
          <a:xfrm>
            <a:off x="8317955" y="4151120"/>
            <a:ext cx="1127074" cy="1362651"/>
            <a:chOff x="7900896" y="2798827"/>
            <a:chExt cx="2691894" cy="2165472"/>
          </a:xfrm>
        </p:grpSpPr>
        <p:sp>
          <p:nvSpPr>
            <p:cNvPr id="320" name="Google Shape;320;p11"/>
            <p:cNvSpPr/>
            <p:nvPr/>
          </p:nvSpPr>
          <p:spPr>
            <a:xfrm>
              <a:off x="7900896" y="2798827"/>
              <a:ext cx="2446317" cy="216547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1" name="Google Shape;321;p11"/>
            <p:cNvCxnSpPr/>
            <p:nvPr/>
          </p:nvCxnSpPr>
          <p:spPr>
            <a:xfrm>
              <a:off x="10018206" y="3669475"/>
              <a:ext cx="329007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1"/>
            <p:cNvCxnSpPr/>
            <p:nvPr/>
          </p:nvCxnSpPr>
          <p:spPr>
            <a:xfrm flipH="1">
              <a:off x="10347214" y="3669475"/>
              <a:ext cx="245576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3" name="Google Shape;323;p11"/>
          <p:cNvGrpSpPr/>
          <p:nvPr/>
        </p:nvGrpSpPr>
        <p:grpSpPr>
          <a:xfrm flipH="1">
            <a:off x="2664857" y="4110299"/>
            <a:ext cx="1234530" cy="1394062"/>
            <a:chOff x="7900896" y="2798827"/>
            <a:chExt cx="2691894" cy="2165472"/>
          </a:xfrm>
        </p:grpSpPr>
        <p:sp>
          <p:nvSpPr>
            <p:cNvPr id="324" name="Google Shape;324;p11"/>
            <p:cNvSpPr/>
            <p:nvPr/>
          </p:nvSpPr>
          <p:spPr>
            <a:xfrm>
              <a:off x="7900896" y="2798827"/>
              <a:ext cx="2446317" cy="216547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5" name="Google Shape;325;p11"/>
            <p:cNvCxnSpPr/>
            <p:nvPr/>
          </p:nvCxnSpPr>
          <p:spPr>
            <a:xfrm>
              <a:off x="10018206" y="3669475"/>
              <a:ext cx="329007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1"/>
            <p:cNvCxnSpPr/>
            <p:nvPr/>
          </p:nvCxnSpPr>
          <p:spPr>
            <a:xfrm flipH="1">
              <a:off x="10347214" y="3669475"/>
              <a:ext cx="245576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" name="Google Shape;327;p11"/>
          <p:cNvGrpSpPr/>
          <p:nvPr/>
        </p:nvGrpSpPr>
        <p:grpSpPr>
          <a:xfrm>
            <a:off x="5736942" y="4512695"/>
            <a:ext cx="488544" cy="603098"/>
            <a:chOff x="5813142" y="3014639"/>
            <a:chExt cx="488544" cy="980754"/>
          </a:xfrm>
        </p:grpSpPr>
        <p:cxnSp>
          <p:nvCxnSpPr>
            <p:cNvPr id="328" name="Google Shape;328;p11"/>
            <p:cNvCxnSpPr/>
            <p:nvPr/>
          </p:nvCxnSpPr>
          <p:spPr>
            <a:xfrm>
              <a:off x="6056109" y="3014639"/>
              <a:ext cx="0" cy="953995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1"/>
            <p:cNvCxnSpPr/>
            <p:nvPr/>
          </p:nvCxnSpPr>
          <p:spPr>
            <a:xfrm flipH="1">
              <a:off x="6056109" y="3785559"/>
              <a:ext cx="245577" cy="209834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5813142" y="3785559"/>
              <a:ext cx="242966" cy="209834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 descr="Image result for gonzaga university log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3" y="0"/>
            <a:ext cx="3214114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4" y="6007100"/>
            <a:ext cx="12191996" cy="8509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225290" y="2079858"/>
            <a:ext cx="3136519" cy="200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500"/>
              <a:buFont typeface="Arial"/>
              <a:buNone/>
            </a:pPr>
            <a:r>
              <a:rPr lang="es-US" sz="45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¿DÓNDE </a:t>
            </a:r>
            <a:r>
              <a:rPr lang="es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PUEDE </a:t>
            </a:r>
            <a:br>
              <a:rPr lang="en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USARLO? </a:t>
            </a:r>
          </a:p>
        </p:txBody>
      </p:sp>
      <p:sp>
        <p:nvSpPr>
          <p:cNvPr id="340" name="Google Shape;340;p12"/>
          <p:cNvSpPr txBox="1"/>
          <p:nvPr/>
        </p:nvSpPr>
        <p:spPr>
          <a:xfrm>
            <a:off x="3214117" y="465039"/>
            <a:ext cx="897787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Existen más de 65 colegios, universidades y universidades técnicas donde puedes usar 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College</a:t>
            </a: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sym typeface="Arial Narrow"/>
              </a:rPr>
              <a:t>Bound</a:t>
            </a: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</p:txBody>
      </p:sp>
      <p:pic>
        <p:nvPicPr>
          <p:cNvPr id="341" name="Google Shape;341;p12" descr="Image result for central washington universi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6370" y="2285703"/>
            <a:ext cx="2055063" cy="43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 descr="Image result for eastern washington universi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1842" y="2186219"/>
            <a:ext cx="1954580" cy="63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 descr="Image result for evergreen state college 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6439" y="2259127"/>
            <a:ext cx="2085207" cy="48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 descr="Image result for western washington university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7095" y="4068239"/>
            <a:ext cx="1341629" cy="67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 descr="Image result for washington state university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6142" y="2964465"/>
            <a:ext cx="2245981" cy="93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 descr="Image result for university of washington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6684" y="3200320"/>
            <a:ext cx="2264716" cy="46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 descr="Image result for gonzaga university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9611" y="5014957"/>
            <a:ext cx="1484522" cy="4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 descr="Image result for pacific lutheran university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34913" y="2098067"/>
            <a:ext cx="858588" cy="85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 descr="Image result for seattle university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88551" y="5024176"/>
            <a:ext cx="1530700" cy="43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 descr="Image result for whitman college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97731" y="5030924"/>
            <a:ext cx="1709260" cy="49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 descr="Image result for bates technical college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48715" y="4252829"/>
            <a:ext cx="1363227" cy="32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 descr="Image result for whatcom community college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65878" y="3208892"/>
            <a:ext cx="1776046" cy="4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" descr="Image result for north seattle community college logo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49291" y="4091703"/>
            <a:ext cx="1157070" cy="75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2" descr="Image result for gene juarez log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440003" y="3111372"/>
            <a:ext cx="1307497" cy="74856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2"/>
          <p:cNvSpPr txBox="1"/>
          <p:nvPr/>
        </p:nvSpPr>
        <p:spPr>
          <a:xfrm>
            <a:off x="3297001" y="6230652"/>
            <a:ext cx="85524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US" sz="17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s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... Puedes encontrar una lista en línea en </a:t>
            </a:r>
            <a:r>
              <a:rPr lang="es-US" sz="1700" b="1" u="sng" dirty="0">
                <a:solidFill>
                  <a:srgbClr val="3650A2"/>
                </a:solidFill>
                <a:latin typeface="Calibri"/>
                <a:ea typeface="Calibri"/>
                <a:cs typeface="Calibri"/>
                <a:sym typeface="Calibri"/>
              </a:rPr>
              <a:t>www.wsac.wa.gov/sfa-institutions</a:t>
            </a:r>
            <a:r>
              <a:rPr lang="es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/>
          <p:nvPr/>
        </p:nvSpPr>
        <p:spPr>
          <a:xfrm>
            <a:off x="-1" y="0"/>
            <a:ext cx="438075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-5237" y="3886220"/>
            <a:ext cx="4605806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471967" y="958336"/>
            <a:ext cx="3357086" cy="230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 </a:t>
            </a:r>
            <a:r>
              <a:rPr lang="es-US" sz="5400" b="1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SIGUE</a:t>
            </a: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364" name="Google Shape;364;p13"/>
          <p:cNvSpPr txBox="1"/>
          <p:nvPr/>
        </p:nvSpPr>
        <p:spPr>
          <a:xfrm>
            <a:off x="489668" y="4367074"/>
            <a:ext cx="41910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CUMPLIMIENTO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Asegúrate de revisar </a:t>
            </a:r>
            <a:r>
              <a:rPr lang="es-US" sz="1900" dirty="0">
                <a:solidFill>
                  <a:srgbClr val="FFFFFF"/>
                </a:solidFill>
              </a:rPr>
              <a:t>los </a:t>
            </a: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requisitos del compromiso para recibir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 Bound.</a:t>
            </a:r>
          </a:p>
        </p:txBody>
      </p:sp>
      <p:sp>
        <p:nvSpPr>
          <p:cNvPr id="365" name="Google Shape;365;p13"/>
          <p:cNvSpPr txBox="1"/>
          <p:nvPr/>
        </p:nvSpPr>
        <p:spPr>
          <a:xfrm>
            <a:off x="5176463" y="63838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7001504" y="908064"/>
            <a:ext cx="464879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Asegúrate de tomar los cursos adecuados para graduarte y para la admisión a la universidad.</a:t>
            </a:r>
          </a:p>
        </p:txBody>
      </p:sp>
      <p:sp>
        <p:nvSpPr>
          <p:cNvPr id="367" name="Google Shape;367;p13"/>
          <p:cNvSpPr txBox="1"/>
          <p:nvPr/>
        </p:nvSpPr>
        <p:spPr>
          <a:xfrm>
            <a:off x="5176463" y="236558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B: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7001504" y="2673364"/>
            <a:ext cx="47713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PLANEACIÓN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Explore opciones de universidades y empleo con tu consejero.</a:t>
            </a:r>
          </a:p>
        </p:txBody>
      </p:sp>
      <p:sp>
        <p:nvSpPr>
          <p:cNvPr id="369" name="Google Shape;369;p13"/>
          <p:cNvSpPr txBox="1"/>
          <p:nvPr/>
        </p:nvSpPr>
        <p:spPr>
          <a:xfrm>
            <a:off x="5176463" y="405929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C: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7001504" y="4367074"/>
            <a:ext cx="477139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Durante tu último año de preparatoria presente la solicitud para las universidades elegibles y para recibir ayuda financiera, ya sea ante la FAFSA o WASFA.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2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C6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587435" y="1609405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NECESITO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SABER:</a:t>
            </a:r>
            <a:br>
              <a:rPr lang="en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-5238" y="3898095"/>
            <a:ext cx="4869338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464631" y="4287975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¡HAY </a:t>
            </a:r>
            <a:b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REQUISITOS</a:t>
            </a: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PERO </a:t>
            </a:r>
            <a:b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TAMBIÉN HAY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FLEXIBILIDAD!</a:t>
            </a:r>
          </a:p>
        </p:txBody>
      </p:sp>
      <p:sp>
        <p:nvSpPr>
          <p:cNvPr id="390" name="Google Shape;390;p15"/>
          <p:cNvSpPr txBox="1"/>
          <p:nvPr/>
        </p:nvSpPr>
        <p:spPr>
          <a:xfrm>
            <a:off x="5432375" y="1347002"/>
            <a:ext cx="6294994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Debes inscribirte a la universidad </a:t>
            </a: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dentro de un año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 tu graduación de la preparatoria.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College Bound puede </a:t>
            </a: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financiar hasta 6 años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 matrícula universitaria. Un </a:t>
            </a: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título universitario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es el título más alto que puedes obtener usando fondos de College Bound.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Mantener un “progreso académico satisfactorio”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Satisfactory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) con la universidad o program</a:t>
            </a:r>
            <a:r>
              <a:rPr lang="es-US" sz="2000" dirty="0">
                <a:solidFill>
                  <a:srgbClr val="383839"/>
                </a:solidFill>
              </a:rPr>
              <a:t>a para recibir fondos de College Bound.</a:t>
            </a:r>
            <a:endParaRPr lang="es-US" sz="2000" b="0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Presentar la FAFSA o WASFA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cada año: la elegibilidad de ingresos se verifica cada año </a:t>
            </a:r>
            <a:r>
              <a:rPr lang="es-US" sz="2000" dirty="0">
                <a:solidFill>
                  <a:srgbClr val="383839"/>
                </a:solidFill>
              </a:rPr>
              <a:t>de la universidad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14420-7833-AC50-E157-977A61FF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00" y="2668281"/>
            <a:ext cx="3516940" cy="3903579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221984A-D980-D764-0F80-734735BBC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5" y="199937"/>
            <a:ext cx="2091081" cy="2267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D9970-B429-2302-77F6-C703759E419E}"/>
              </a:ext>
            </a:extLst>
          </p:cNvPr>
          <p:cNvSpPr txBox="1"/>
          <p:nvPr/>
        </p:nvSpPr>
        <p:spPr>
          <a:xfrm>
            <a:off x="2697571" y="226250"/>
            <a:ext cx="875174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162F33"/>
                </a:solidFill>
              </a:rPr>
              <a:t>¿TIENES PREGUNTAS SOBRE AYUDA FINANCIERA O LA UNIVERSIDAD</a:t>
            </a:r>
            <a:r>
              <a:rPr lang="en-US" sz="4000" b="1" dirty="0">
                <a:solidFill>
                  <a:srgbClr val="162F33"/>
                </a:solidFill>
              </a:rPr>
              <a:t>?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FEF0D-1CC4-FF23-243C-4BADAFC918A0}"/>
              </a:ext>
            </a:extLst>
          </p:cNvPr>
          <p:cNvSpPr txBox="1"/>
          <p:nvPr/>
        </p:nvSpPr>
        <p:spPr>
          <a:xfrm>
            <a:off x="329595" y="2737738"/>
            <a:ext cx="43221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dk2"/>
                </a:solidFill>
              </a:rPr>
              <a:t>OtterBot</a:t>
            </a:r>
            <a:r>
              <a:rPr lang="en-US" sz="2400" dirty="0">
                <a:solidFill>
                  <a:schemeClr val="dk2"/>
                </a:solidFill>
              </a:rPr>
              <a:t> es un </a:t>
            </a:r>
            <a:r>
              <a:rPr lang="en-US" sz="2400" dirty="0" err="1">
                <a:solidFill>
                  <a:schemeClr val="dk2"/>
                </a:solidFill>
              </a:rPr>
              <a:t>servicio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gratuito</a:t>
            </a:r>
            <a:r>
              <a:rPr lang="en-US" sz="2400" dirty="0">
                <a:solidFill>
                  <a:schemeClr val="dk2"/>
                </a:solidFill>
              </a:rPr>
              <a:t> de </a:t>
            </a:r>
            <a:r>
              <a:rPr lang="en-US" sz="2400" dirty="0" err="1">
                <a:solidFill>
                  <a:schemeClr val="dk2"/>
                </a:solidFill>
              </a:rPr>
              <a:t>mensajes</a:t>
            </a:r>
            <a:r>
              <a:rPr lang="en-US" sz="2400" dirty="0">
                <a:solidFill>
                  <a:schemeClr val="dk2"/>
                </a:solidFill>
              </a:rPr>
              <a:t> de </a:t>
            </a:r>
            <a:r>
              <a:rPr lang="en-US" sz="2400" dirty="0" err="1">
                <a:solidFill>
                  <a:schemeClr val="dk2"/>
                </a:solidFill>
              </a:rPr>
              <a:t>texto</a:t>
            </a:r>
            <a:r>
              <a:rPr lang="en-US" sz="2400" dirty="0">
                <a:solidFill>
                  <a:schemeClr val="dk2"/>
                </a:solidFill>
              </a:rPr>
              <a:t> 24/7 para </a:t>
            </a:r>
            <a:r>
              <a:rPr lang="en-US" sz="2400" dirty="0" err="1">
                <a:solidFill>
                  <a:schemeClr val="dk2"/>
                </a:solidFill>
              </a:rPr>
              <a:t>estudiantes</a:t>
            </a:r>
            <a:r>
              <a:rPr lang="en-US" sz="2400" dirty="0">
                <a:solidFill>
                  <a:schemeClr val="dk2"/>
                </a:solidFill>
              </a:rPr>
              <a:t> de HS </a:t>
            </a:r>
            <a:r>
              <a:rPr lang="en-US" sz="2400" dirty="0" err="1">
                <a:solidFill>
                  <a:schemeClr val="dk2"/>
                </a:solidFill>
              </a:rPr>
              <a:t>en</a:t>
            </a:r>
            <a:r>
              <a:rPr lang="en-US" sz="2400" dirty="0">
                <a:solidFill>
                  <a:schemeClr val="dk2"/>
                </a:solidFill>
              </a:rPr>
              <a:t> WA y sus padres. 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dk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dk2"/>
                </a:solidFill>
              </a:rPr>
              <a:t>¡</a:t>
            </a:r>
            <a:r>
              <a:rPr lang="en-US" sz="2400" dirty="0" err="1">
                <a:solidFill>
                  <a:schemeClr val="dk2"/>
                </a:solidFill>
              </a:rPr>
              <a:t>Obtengate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respuestas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instantáneamente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sobre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ayuda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financiera</a:t>
            </a:r>
            <a:r>
              <a:rPr lang="en-US" sz="2400" dirty="0">
                <a:solidFill>
                  <a:schemeClr val="dk2"/>
                </a:solidFill>
              </a:rPr>
              <a:t> y </a:t>
            </a:r>
            <a:r>
              <a:rPr lang="en-US" sz="2400" dirty="0" err="1">
                <a:solidFill>
                  <a:schemeClr val="dk2"/>
                </a:solidFill>
              </a:rPr>
              <a:t>conocimiento</a:t>
            </a:r>
            <a:r>
              <a:rPr lang="en-US" sz="2400" dirty="0">
                <a:solidFill>
                  <a:schemeClr val="dk2"/>
                </a:solidFill>
              </a:rPr>
              <a:t> Universitario </a:t>
            </a:r>
            <a:r>
              <a:rPr lang="en-US" sz="2400" dirty="0" err="1">
                <a:solidFill>
                  <a:schemeClr val="dk2"/>
                </a:solidFill>
              </a:rPr>
              <a:t>en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cualquier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momento</a:t>
            </a:r>
            <a:r>
              <a:rPr lang="en-US" sz="2400" dirty="0">
                <a:solidFill>
                  <a:schemeClr val="dk2"/>
                </a:solidFill>
              </a:rPr>
              <a:t> y </a:t>
            </a:r>
            <a:r>
              <a:rPr lang="en-US" sz="2400" dirty="0" err="1">
                <a:solidFill>
                  <a:schemeClr val="dk2"/>
                </a:solidFill>
              </a:rPr>
              <a:t>en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cualquier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lugar</a:t>
            </a:r>
            <a:r>
              <a:rPr lang="en-US" sz="2400" dirty="0">
                <a:solidFill>
                  <a:schemeClr val="dk2"/>
                </a:solidFill>
              </a:rPr>
              <a:t>! 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dk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65D5226B-D345-1961-4A6B-7878D4286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2608390"/>
            <a:ext cx="4023360" cy="402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83648-999A-9ABA-5896-5DF813D9ACF3}"/>
              </a:ext>
            </a:extLst>
          </p:cNvPr>
          <p:cNvSpPr txBox="1"/>
          <p:nvPr/>
        </p:nvSpPr>
        <p:spPr>
          <a:xfrm>
            <a:off x="4858624" y="1732716"/>
            <a:ext cx="677795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 </a:t>
            </a:r>
            <a:r>
              <a:rPr lang="en-US" sz="2000" b="1" dirty="0" err="1"/>
              <a:t>aún</a:t>
            </a:r>
            <a:r>
              <a:rPr lang="en-US" sz="2000" b="1" dirty="0"/>
              <a:t> no </a:t>
            </a:r>
            <a:r>
              <a:rPr lang="en-US" sz="2000" b="1" dirty="0" err="1"/>
              <a:t>estás</a:t>
            </a:r>
            <a:r>
              <a:rPr lang="en-US" sz="2000" b="1" dirty="0"/>
              <a:t> recibiendo </a:t>
            </a:r>
            <a:r>
              <a:rPr lang="en-US" sz="2000" b="1" dirty="0" err="1"/>
              <a:t>mensajes</a:t>
            </a:r>
            <a:r>
              <a:rPr lang="en-US" sz="2000" b="1" dirty="0"/>
              <a:t>, </a:t>
            </a:r>
            <a:r>
              <a:rPr lang="en-US" sz="2000" b="1" dirty="0" err="1"/>
              <a:t>envíenos</a:t>
            </a:r>
            <a:r>
              <a:rPr lang="en-US" sz="2000" b="1" dirty="0"/>
              <a:t> un </a:t>
            </a:r>
            <a:r>
              <a:rPr lang="en-US" sz="2000" b="1" dirty="0" err="1"/>
              <a:t>mensaje</a:t>
            </a:r>
            <a:r>
              <a:rPr lang="en-US" sz="2000" b="1" dirty="0"/>
              <a:t> de </a:t>
            </a:r>
            <a:r>
              <a:rPr lang="en-US" sz="2000" b="1" dirty="0" err="1"/>
              <a:t>texto</a:t>
            </a:r>
            <a:r>
              <a:rPr lang="en-US" sz="2000" b="1" dirty="0"/>
              <a:t> </a:t>
            </a:r>
            <a:r>
              <a:rPr lang="en-US" sz="2000" b="1" dirty="0" err="1"/>
              <a:t>usando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Código QR o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número</a:t>
            </a:r>
            <a:r>
              <a:rPr lang="en-US" sz="2000" b="1" dirty="0"/>
              <a:t> a </a:t>
            </a:r>
            <a:r>
              <a:rPr lang="en-US" sz="2000" b="1" dirty="0" err="1"/>
              <a:t>continuación</a:t>
            </a:r>
            <a:r>
              <a:rPr lang="en-US" sz="2000" b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49BBE-4031-7932-6A16-A2FA0C372EEA}"/>
              </a:ext>
            </a:extLst>
          </p:cNvPr>
          <p:cNvSpPr txBox="1"/>
          <p:nvPr/>
        </p:nvSpPr>
        <p:spPr>
          <a:xfrm>
            <a:off x="5503535" y="2829368"/>
            <a:ext cx="181327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ESTUDIANTES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43B33-A85C-24CE-AD32-355787E7D13A}"/>
              </a:ext>
            </a:extLst>
          </p:cNvPr>
          <p:cNvSpPr txBox="1"/>
          <p:nvPr/>
        </p:nvSpPr>
        <p:spPr>
          <a:xfrm>
            <a:off x="9175768" y="2829368"/>
            <a:ext cx="2009104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PADRES</a:t>
            </a:r>
          </a:p>
        </p:txBody>
      </p:sp>
    </p:spTree>
    <p:extLst>
      <p:ext uri="{BB962C8B-B14F-4D97-AF65-F5344CB8AC3E}">
        <p14:creationId xmlns:p14="http://schemas.microsoft.com/office/powerpoint/2010/main" val="14204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/>
          <p:nvPr/>
        </p:nvSpPr>
        <p:spPr>
          <a:xfrm>
            <a:off x="5215321" y="0"/>
            <a:ext cx="6976678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76582" y="204089"/>
            <a:ext cx="5203241" cy="267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32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Estudiantes de preparatoria y padres: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¡MANTÉNGANSEN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EN CONTACTO!</a:t>
            </a:r>
          </a:p>
        </p:txBody>
      </p:sp>
      <p:sp>
        <p:nvSpPr>
          <p:cNvPr id="398" name="Google Shape;398;p16"/>
          <p:cNvSpPr/>
          <p:nvPr/>
        </p:nvSpPr>
        <p:spPr>
          <a:xfrm>
            <a:off x="-5239" y="2689106"/>
            <a:ext cx="12197238" cy="416889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356197" y="2900142"/>
            <a:ext cx="1160827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¿ESTABAS INSCRITO/A PARA COLLEGE BOUND EN EL 7.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8.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9.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GRADO?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¡NECESITAMOS TU INFORMACIÓN DE CONTACTO ACTUAL!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UTILIZA ESTE CÓDIGO QR. SOLO TOMARÁ UN MINUTO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A5E1A-059F-D1D8-A1E1-9BE8CF2F5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05" y="4391696"/>
            <a:ext cx="2388528" cy="2311498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9BA9A6F-7CB9-F35D-F70F-52F05F87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685" y="354540"/>
            <a:ext cx="1969953" cy="198002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C5C5AF8-08E2-471E-F150-46B6E9DDE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567" y="4729822"/>
            <a:ext cx="3338159" cy="163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2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C6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227048" y="1717950"/>
            <a:ext cx="4159757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n-US" sz="4400" b="1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VĺDEOS</a:t>
            </a:r>
            <a:r>
              <a:rPr lang="en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BOUND </a:t>
            </a:r>
            <a:r>
              <a:rPr lang="en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PARA ESTUDIANTES</a:t>
            </a:r>
            <a:br>
              <a:rPr lang="en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-5238" y="3898095"/>
            <a:ext cx="4869338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464631" y="4287975"/>
            <a:ext cx="39221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dirty="0" err="1">
                <a:solidFill>
                  <a:srgbClr val="FFFFFF"/>
                </a:solidFill>
              </a:rPr>
              <a:t>Aprende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sobre</a:t>
            </a:r>
            <a:r>
              <a:rPr lang="en-US" sz="3000" dirty="0">
                <a:solidFill>
                  <a:srgbClr val="FFFFFF"/>
                </a:solidFill>
              </a:rPr>
              <a:t> College Bound con </a:t>
            </a:r>
            <a:r>
              <a:rPr lang="en-US" sz="3000" dirty="0" err="1">
                <a:solidFill>
                  <a:srgbClr val="FFFFFF"/>
                </a:solidFill>
              </a:rPr>
              <a:t>nuestros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vídeos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cortos</a:t>
            </a:r>
            <a:r>
              <a:rPr lang="en-US" sz="3000" dirty="0">
                <a:solidFill>
                  <a:srgbClr val="FFFFFF"/>
                </a:solidFill>
              </a:rPr>
              <a:t> y </a:t>
            </a:r>
            <a:r>
              <a:rPr lang="en-US" sz="3000" dirty="0" err="1">
                <a:solidFill>
                  <a:srgbClr val="FFFFFF"/>
                </a:solidFill>
              </a:rPr>
              <a:t>animados</a:t>
            </a:r>
            <a:endParaRPr lang="en-US" dirty="0"/>
          </a:p>
        </p:txBody>
      </p:sp>
      <p:sp>
        <p:nvSpPr>
          <p:cNvPr id="390" name="Google Shape;390;p15"/>
          <p:cNvSpPr txBox="1"/>
          <p:nvPr/>
        </p:nvSpPr>
        <p:spPr>
          <a:xfrm>
            <a:off x="5777376" y="232610"/>
            <a:ext cx="539883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</a:pPr>
            <a:r>
              <a:rPr lang="en-US" sz="2000" dirty="0" err="1"/>
              <a:t>Estos</a:t>
            </a:r>
            <a:r>
              <a:rPr lang="en-US" sz="2000" dirty="0"/>
              <a:t> </a:t>
            </a:r>
            <a:r>
              <a:rPr lang="en-US" sz="2000" dirty="0" err="1"/>
              <a:t>vídeos</a:t>
            </a:r>
            <a:r>
              <a:rPr lang="en-US" sz="2000" dirty="0"/>
              <a:t> </a:t>
            </a:r>
            <a:r>
              <a:rPr lang="en-US" sz="2000" dirty="0" err="1"/>
              <a:t>explican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es College Bound, 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ayudarte</a:t>
            </a:r>
            <a:r>
              <a:rPr lang="en-US" sz="2000" dirty="0"/>
              <a:t> y 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usarlo</a:t>
            </a:r>
            <a:r>
              <a:rPr lang="en-US" sz="2000" dirty="0"/>
              <a:t> para </a:t>
            </a:r>
            <a:r>
              <a:rPr lang="en-US" sz="2000" dirty="0" err="1"/>
              <a:t>prepararte</a:t>
            </a:r>
            <a:r>
              <a:rPr lang="en-US" sz="2000" dirty="0"/>
              <a:t> pare la </a:t>
            </a:r>
            <a:r>
              <a:rPr lang="en-US" sz="2000" dirty="0" err="1"/>
              <a:t>educación</a:t>
            </a:r>
            <a:r>
              <a:rPr lang="en-US" sz="2000" dirty="0"/>
              <a:t> or la </a:t>
            </a:r>
            <a:r>
              <a:rPr lang="en-US" sz="2000" dirty="0" err="1"/>
              <a:t>capacitación</a:t>
            </a:r>
            <a:r>
              <a:rPr lang="en-US" sz="2000" dirty="0"/>
              <a:t> </a:t>
            </a:r>
            <a:r>
              <a:rPr lang="en-US" sz="2000" dirty="0" err="1"/>
              <a:t>después</a:t>
            </a:r>
            <a:r>
              <a:rPr lang="en-US" sz="2000" dirty="0"/>
              <a:t> de la </a:t>
            </a:r>
            <a:r>
              <a:rPr lang="en-US" sz="2000" dirty="0" err="1"/>
              <a:t>preparatoria</a:t>
            </a:r>
            <a:r>
              <a:rPr lang="en-US" sz="2000" dirty="0"/>
              <a:t>.</a:t>
            </a:r>
          </a:p>
        </p:txBody>
      </p:sp>
      <p:sp>
        <p:nvSpPr>
          <p:cNvPr id="2" name="Google Shape;390;p15">
            <a:extLst>
              <a:ext uri="{FF2B5EF4-FFF2-40B4-BE49-F238E27FC236}">
                <a16:creationId xmlns:a16="http://schemas.microsoft.com/office/drawing/2014/main" id="{502E5BAD-599B-41EF-2D71-0679B886F969}"/>
              </a:ext>
            </a:extLst>
          </p:cNvPr>
          <p:cNvSpPr txBox="1"/>
          <p:nvPr/>
        </p:nvSpPr>
        <p:spPr>
          <a:xfrm>
            <a:off x="6608259" y="4152486"/>
            <a:ext cx="4055448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</a:pPr>
            <a:r>
              <a:rPr lang="en-US" sz="2000" dirty="0"/>
              <a:t>¡Disponible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inglés</a:t>
            </a:r>
            <a:r>
              <a:rPr lang="en-US" sz="2000" dirty="0"/>
              <a:t> y </a:t>
            </a:r>
            <a:r>
              <a:rPr lang="en-US" sz="2000" dirty="0" err="1"/>
              <a:t>español</a:t>
            </a:r>
            <a:r>
              <a:rPr lang="en-US" sz="2000" dirty="0"/>
              <a:t>!</a:t>
            </a:r>
          </a:p>
        </p:txBody>
      </p:sp>
      <p:pic>
        <p:nvPicPr>
          <p:cNvPr id="5" name="Picture 4" descr="A picture containing text, vector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19DA584-4D17-2929-674E-BAABC6BE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85" y="2065420"/>
            <a:ext cx="3371624" cy="1899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qr code with a star&#10;&#10;Description automatically generated">
            <a:extLst>
              <a:ext uri="{FF2B5EF4-FFF2-40B4-BE49-F238E27FC236}">
                <a16:creationId xmlns:a16="http://schemas.microsoft.com/office/drawing/2014/main" id="{528D5BE2-3C1E-90AE-0E3D-8F495193C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485" y="4826330"/>
            <a:ext cx="1371600" cy="1371600"/>
          </a:xfrm>
          <a:prstGeom prst="rect">
            <a:avLst/>
          </a:prstGeom>
        </p:spPr>
      </p:pic>
      <p:pic>
        <p:nvPicPr>
          <p:cNvPr id="9" name="Picture 8" descr="A qr code with a star&#10;&#10;Description automatically generated">
            <a:extLst>
              <a:ext uri="{FF2B5EF4-FFF2-40B4-BE49-F238E27FC236}">
                <a16:creationId xmlns:a16="http://schemas.microsoft.com/office/drawing/2014/main" id="{06578B91-D1EF-F973-C821-1436B945F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959" y="4802231"/>
            <a:ext cx="1371600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4F06DC-9869-5650-1E95-E9B977918DB8}"/>
              </a:ext>
            </a:extLst>
          </p:cNvPr>
          <p:cNvSpPr txBox="1"/>
          <p:nvPr/>
        </p:nvSpPr>
        <p:spPr>
          <a:xfrm>
            <a:off x="6602257" y="6191830"/>
            <a:ext cx="1814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bit.ly/cbvideoenglish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2D9FC-8AB3-F523-2217-36ADAE620C02}"/>
              </a:ext>
            </a:extLst>
          </p:cNvPr>
          <p:cNvSpPr txBox="1"/>
          <p:nvPr/>
        </p:nvSpPr>
        <p:spPr>
          <a:xfrm>
            <a:off x="8631539" y="6179630"/>
            <a:ext cx="1872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US" dirty="0" err="1">
                <a:solidFill>
                  <a:srgbClr val="00339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cbvideospanish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3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"/>
          <p:cNvSpPr/>
          <p:nvPr/>
        </p:nvSpPr>
        <p:spPr>
          <a:xfrm>
            <a:off x="6619164" y="0"/>
            <a:ext cx="5572836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-5240" y="4735772"/>
            <a:ext cx="7607043" cy="2122227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 txBox="1">
            <a:spLocks noGrp="1"/>
          </p:cNvSpPr>
          <p:nvPr>
            <p:ph type="title"/>
          </p:nvPr>
        </p:nvSpPr>
        <p:spPr>
          <a:xfrm>
            <a:off x="647164" y="921046"/>
            <a:ext cx="5971999" cy="31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INFORMACIÓN DE CONTACTO</a:t>
            </a:r>
            <a:br>
              <a:rPr lang="en-US" sz="5400" b="1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dirty="0"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3200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¿No estás seguro/a si estás inscrito/a? </a:t>
            </a:r>
            <a:br>
              <a:rPr lang="en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¡Verifíquelo con tu consejero/a!</a:t>
            </a:r>
          </a:p>
        </p:txBody>
      </p:sp>
      <p:sp>
        <p:nvSpPr>
          <p:cNvPr id="413" name="Google Shape;413;p17"/>
          <p:cNvSpPr txBox="1"/>
          <p:nvPr/>
        </p:nvSpPr>
        <p:spPr>
          <a:xfrm>
            <a:off x="7212714" y="1030568"/>
            <a:ext cx="4775201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Teléfono: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1-888-535-0747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Opción 1 </a:t>
            </a:r>
            <a:b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Correo electrónico: </a:t>
            </a:r>
            <a:r>
              <a:rPr lang="es-US" sz="26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collegebound@wsac.wa.gov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1CBD73-FF4A-AB37-0E38-4EF1F1C49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578" y="5655218"/>
            <a:ext cx="3708996" cy="6400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A32952-D61D-0C34-73D0-2EA92C4981B7}"/>
              </a:ext>
            </a:extLst>
          </p:cNvPr>
          <p:cNvGrpSpPr/>
          <p:nvPr/>
        </p:nvGrpSpPr>
        <p:grpSpPr>
          <a:xfrm>
            <a:off x="979269" y="5128338"/>
            <a:ext cx="4284452" cy="1337094"/>
            <a:chOff x="150876" y="4475988"/>
            <a:chExt cx="4284452" cy="13370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0C3F354-A720-4911-C4D3-353A2C6C2F84}"/>
                </a:ext>
              </a:extLst>
            </p:cNvPr>
            <p:cNvSpPr/>
            <p:nvPr/>
          </p:nvSpPr>
          <p:spPr>
            <a:xfrm>
              <a:off x="150876" y="4475988"/>
              <a:ext cx="4284452" cy="1337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733E71D-AF9E-8874-BDAF-39F7731E8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840" y="4637964"/>
              <a:ext cx="3991700" cy="93343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/>
        </p:nvSpPr>
        <p:spPr>
          <a:xfrm>
            <a:off x="517434" y="575561"/>
            <a:ext cx="11286639" cy="159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¿A QUIÉN 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CONOCE</a:t>
            </a:r>
            <a:r>
              <a:rPr lang="es-US" sz="540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QUE HAYA IDO A LA UNIVERSIDAD?</a:t>
            </a:r>
          </a:p>
        </p:txBody>
      </p:sp>
      <p:sp>
        <p:nvSpPr>
          <p:cNvPr id="192" name="Google Shape;192;p2"/>
          <p:cNvSpPr txBox="1"/>
          <p:nvPr/>
        </p:nvSpPr>
        <p:spPr>
          <a:xfrm>
            <a:off x="4510620" y="5443276"/>
            <a:ext cx="2966483" cy="369332"/>
          </a:xfrm>
          <a:prstGeom prst="rect">
            <a:avLst/>
          </a:prstGeom>
          <a:solidFill>
            <a:srgbClr val="38C6F4"/>
          </a:solidFill>
          <a:ln w="9525" cap="flat" cmpd="sng">
            <a:solidFill>
              <a:srgbClr val="38C6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937" y="2174730"/>
            <a:ext cx="9832520" cy="418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/>
        </p:nvSpPr>
        <p:spPr>
          <a:xfrm>
            <a:off x="583181" y="684944"/>
            <a:ext cx="845631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¿POR QUÉ 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DEBERÍA IR A LA UNIVERSIDAD?</a:t>
            </a:r>
          </a:p>
        </p:txBody>
      </p:sp>
      <p:sp>
        <p:nvSpPr>
          <p:cNvPr id="199" name="Google Shape;199;p3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663728" y="3153991"/>
            <a:ext cx="11356476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Más educación = Más dinero $$$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Obtener un título universitario = </a:t>
            </a:r>
            <a:r>
              <a:rPr lang="es-US" sz="2800" dirty="0">
                <a:solidFill>
                  <a:schemeClr val="lt1"/>
                </a:solidFill>
              </a:rPr>
              <a:t>M</a:t>
            </a: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ás trabajos para elegir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MAYORÍA</a:t>
            </a: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los trabajos en Washington requerirán algún tipo de universidad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 DIVERTIDO y puedes conocer gente de todas partes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/>
          <p:nvPr/>
        </p:nvSpPr>
        <p:spPr>
          <a:xfrm>
            <a:off x="0" y="0"/>
            <a:ext cx="460586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294412" y="2895025"/>
            <a:ext cx="4177835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EDUCACIÓN</a:t>
            </a:r>
            <a:r>
              <a:rPr lang="es-US" sz="48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SIGNIFICA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</a:t>
            </a:r>
            <a:b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DINERO</a:t>
            </a:r>
            <a:br>
              <a:rPr lang="en-US" sz="48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8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4717093" y="252255"/>
            <a:ext cx="3042083" cy="164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600"/>
              <a:buFont typeface="Arial Narrow"/>
              <a:buNone/>
            </a:pPr>
            <a:r>
              <a:rPr lang="es-US" sz="36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INGRESOS </a:t>
            </a:r>
            <a:r>
              <a:rPr lang="es-US" sz="36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PROMEDIO </a:t>
            </a:r>
            <a:r>
              <a:rPr lang="es-US" sz="36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POR NIVEL DE EDUCACIÓN</a:t>
            </a:r>
          </a:p>
        </p:txBody>
      </p:sp>
      <p:pic>
        <p:nvPicPr>
          <p:cNvPr id="209" name="Google Shape;209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453" y="3144306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594" y="2147869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9236" y="2202001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7911" y="3217008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947" y="3217008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498" y="1078730"/>
            <a:ext cx="1508262" cy="150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"/>
          <p:cNvSpPr txBox="1"/>
          <p:nvPr/>
        </p:nvSpPr>
        <p:spPr>
          <a:xfrm>
            <a:off x="5173453" y="4499406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$36,816</a:t>
            </a:r>
          </a:p>
        </p:txBody>
      </p:sp>
      <p:sp>
        <p:nvSpPr>
          <p:cNvPr id="216" name="Google Shape;216;p4"/>
          <p:cNvSpPr txBox="1"/>
          <p:nvPr/>
        </p:nvSpPr>
        <p:spPr>
          <a:xfrm>
            <a:off x="6625070" y="4499406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46</a:t>
            </a: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,748</a:t>
            </a:r>
          </a:p>
        </p:txBody>
      </p:sp>
      <p:sp>
        <p:nvSpPr>
          <p:cNvPr id="217" name="Google Shape;217;p4"/>
          <p:cNvSpPr txBox="1"/>
          <p:nvPr/>
        </p:nvSpPr>
        <p:spPr>
          <a:xfrm>
            <a:off x="8331534" y="4449681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55</a:t>
            </a: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,016</a:t>
            </a:r>
          </a:p>
        </p:txBody>
      </p:sp>
      <p:sp>
        <p:nvSpPr>
          <p:cNvPr id="218" name="Google Shape;218;p4"/>
          <p:cNvSpPr txBox="1"/>
          <p:nvPr/>
        </p:nvSpPr>
        <p:spPr>
          <a:xfrm>
            <a:off x="5114348" y="5529622"/>
            <a:ext cx="13414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Preparatoria sin terminar</a:t>
            </a:r>
          </a:p>
        </p:txBody>
      </p:sp>
      <p:sp>
        <p:nvSpPr>
          <p:cNvPr id="219" name="Google Shape;219;p4"/>
          <p:cNvSpPr txBox="1"/>
          <p:nvPr/>
        </p:nvSpPr>
        <p:spPr>
          <a:xfrm>
            <a:off x="6744300" y="5529621"/>
            <a:ext cx="14042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Diploma de preparatoria</a:t>
            </a:r>
          </a:p>
        </p:txBody>
      </p:sp>
      <p:sp>
        <p:nvSpPr>
          <p:cNvPr id="220" name="Google Shape;220;p4"/>
          <p:cNvSpPr txBox="1"/>
          <p:nvPr/>
        </p:nvSpPr>
        <p:spPr>
          <a:xfrm>
            <a:off x="9928240" y="5529619"/>
            <a:ext cx="1424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Título universitario</a:t>
            </a: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4443" y="3217008"/>
            <a:ext cx="1511939" cy="15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5308" y="2200162"/>
            <a:ext cx="1511939" cy="15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082" y="1129309"/>
            <a:ext cx="1511939" cy="15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2856" y="65594"/>
            <a:ext cx="1511939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"/>
          <p:cNvSpPr txBox="1"/>
          <p:nvPr/>
        </p:nvSpPr>
        <p:spPr>
          <a:xfrm>
            <a:off x="9838251" y="4499400"/>
            <a:ext cx="15516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77</a:t>
            </a: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,636</a:t>
            </a:r>
          </a:p>
        </p:txBody>
      </p:sp>
      <p:sp>
        <p:nvSpPr>
          <p:cNvPr id="226" name="Google Shape;226;p4"/>
          <p:cNvSpPr txBox="1"/>
          <p:nvPr/>
        </p:nvSpPr>
        <p:spPr>
          <a:xfrm>
            <a:off x="8405055" y="5529619"/>
            <a:ext cx="14640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dirty="0">
                <a:latin typeface="Arial Narrow"/>
                <a:ea typeface="Arial Narrow"/>
                <a:cs typeface="Arial Narrow"/>
                <a:sym typeface="Arial Narrow"/>
              </a:rPr>
              <a:t>Títul</a:t>
            </a: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 de asociado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/>
        </p:nvSpPr>
        <p:spPr>
          <a:xfrm>
            <a:off x="583181" y="684944"/>
            <a:ext cx="974122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 TIPO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DE UNIVERSIDADES HAY?</a:t>
            </a:r>
          </a:p>
        </p:txBody>
      </p:sp>
      <p:sp>
        <p:nvSpPr>
          <p:cNvPr id="232" name="Google Shape;232;p5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578508" y="2764612"/>
            <a:ext cx="364576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Colegios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omunitarios y Escuelas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écnicas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ó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CTCs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Community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&amp;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Colleges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ofrecen títulos de asociado, aprendizajes y certificados, incluidos oficios específicos.</a:t>
            </a:r>
          </a:p>
        </p:txBody>
      </p:sp>
      <p:sp>
        <p:nvSpPr>
          <p:cNvPr id="234" name="Google Shape;234;p5"/>
          <p:cNvSpPr txBox="1"/>
          <p:nvPr/>
        </p:nvSpPr>
        <p:spPr>
          <a:xfrm>
            <a:off x="4455724" y="2826186"/>
            <a:ext cx="329870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Vocacional Privada de 2 años o Escuela de Formación Profesional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proporcionan educación para una carrera específica. </a:t>
            </a:r>
          </a:p>
        </p:txBody>
      </p:sp>
      <p:sp>
        <p:nvSpPr>
          <p:cNvPr id="235" name="Google Shape;235;p5"/>
          <p:cNvSpPr txBox="1"/>
          <p:nvPr/>
        </p:nvSpPr>
        <p:spPr>
          <a:xfrm>
            <a:off x="8332786" y="2826186"/>
            <a:ext cx="3298706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6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Universidad Pública y Privada de 4 años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ofrecen títulos universitarios, generalmente completados en 4 años de estudio </a:t>
            </a:r>
            <a:r>
              <a:rPr lang="es-US" sz="2000" dirty="0">
                <a:solidFill>
                  <a:schemeClr val="lt1"/>
                </a:solidFill>
              </a:rPr>
              <a:t>a</a:t>
            </a: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tiempo completo.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5505162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199488" y="1970139"/>
            <a:ext cx="5259952" cy="291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EDUCACIÓN 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SIGNIFICA 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OPCIONES DE EMPLEO</a:t>
            </a:r>
          </a:p>
        </p:txBody>
      </p:sp>
      <p:sp>
        <p:nvSpPr>
          <p:cNvPr id="242" name="Google Shape;242;p6"/>
          <p:cNvSpPr txBox="1"/>
          <p:nvPr/>
        </p:nvSpPr>
        <p:spPr>
          <a:xfrm>
            <a:off x="5688024" y="-258466"/>
            <a:ext cx="6487351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DE APRENDIZAJE PROFESIONAL</a:t>
            </a:r>
          </a:p>
        </p:txBody>
      </p:sp>
      <p:sp>
        <p:nvSpPr>
          <p:cNvPr id="243" name="Google Shape;243;p6"/>
          <p:cNvSpPr txBox="1"/>
          <p:nvPr/>
        </p:nvSpPr>
        <p:spPr>
          <a:xfrm>
            <a:off x="5693529" y="1881456"/>
            <a:ext cx="6074792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DE GRADO DE ASOCIADO</a:t>
            </a:r>
          </a:p>
        </p:txBody>
      </p:sp>
      <p:sp>
        <p:nvSpPr>
          <p:cNvPr id="244" name="Google Shape;244;p6"/>
          <p:cNvSpPr txBox="1"/>
          <p:nvPr/>
        </p:nvSpPr>
        <p:spPr>
          <a:xfrm>
            <a:off x="5644228" y="4112538"/>
            <a:ext cx="5861723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CON TÍTULO UNIVERSITARIO</a:t>
            </a:r>
          </a:p>
        </p:txBody>
      </p:sp>
      <p:sp>
        <p:nvSpPr>
          <p:cNvPr id="245" name="Google Shape;245;p6"/>
          <p:cNvSpPr txBox="1"/>
          <p:nvPr/>
        </p:nvSpPr>
        <p:spPr>
          <a:xfrm>
            <a:off x="5688025" y="2841876"/>
            <a:ext cx="1834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 culinarias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 legal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Higiene dental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Cosmetología</a:t>
            </a:r>
          </a:p>
        </p:txBody>
      </p:sp>
      <p:sp>
        <p:nvSpPr>
          <p:cNvPr id="246" name="Google Shape;246;p6"/>
          <p:cNvSpPr txBox="1"/>
          <p:nvPr/>
        </p:nvSpPr>
        <p:spPr>
          <a:xfrm>
            <a:off x="5623738" y="5108983"/>
            <a:ext cx="244990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Funcionario del servicio exterior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de mercado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 social</a:t>
            </a:r>
          </a:p>
        </p:txBody>
      </p:sp>
      <p:sp>
        <p:nvSpPr>
          <p:cNvPr id="247" name="Google Shape;247;p6"/>
          <p:cNvSpPr txBox="1"/>
          <p:nvPr/>
        </p:nvSpPr>
        <p:spPr>
          <a:xfrm>
            <a:off x="7904330" y="5075733"/>
            <a:ext cx="222849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Ejecutivo de mercadotecnia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Organizador comunitario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</a:p>
        </p:txBody>
      </p:sp>
      <p:sp>
        <p:nvSpPr>
          <p:cNvPr id="248" name="Google Shape;248;p6"/>
          <p:cNvSpPr txBox="1"/>
          <p:nvPr/>
        </p:nvSpPr>
        <p:spPr>
          <a:xfrm>
            <a:off x="10060252" y="5142235"/>
            <a:ext cx="222849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Biólogo marino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Ingeniero químico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 de aplicaciones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</a:t>
            </a:r>
          </a:p>
        </p:txBody>
      </p:sp>
      <p:sp>
        <p:nvSpPr>
          <p:cNvPr id="249" name="Google Shape;249;p6"/>
          <p:cNvSpPr txBox="1"/>
          <p:nvPr/>
        </p:nvSpPr>
        <p:spPr>
          <a:xfrm>
            <a:off x="7826416" y="2871530"/>
            <a:ext cx="22172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Fisioterapeuta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 radiológico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Planeador eléctrico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Ingeniero electrónico</a:t>
            </a:r>
          </a:p>
        </p:txBody>
      </p:sp>
      <p:sp>
        <p:nvSpPr>
          <p:cNvPr id="250" name="Google Shape;250;p6"/>
          <p:cNvSpPr txBox="1"/>
          <p:nvPr/>
        </p:nvSpPr>
        <p:spPr>
          <a:xfrm>
            <a:off x="10043627" y="2841875"/>
            <a:ext cx="20227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 informático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 web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Enfermero registrado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Ciberseguridad</a:t>
            </a:r>
          </a:p>
        </p:txBody>
      </p:sp>
      <p:sp>
        <p:nvSpPr>
          <p:cNvPr id="251" name="Google Shape;251;p6"/>
          <p:cNvSpPr txBox="1"/>
          <p:nvPr/>
        </p:nvSpPr>
        <p:spPr>
          <a:xfrm>
            <a:off x="5688024" y="857728"/>
            <a:ext cx="23689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Mecánico aeronáutico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Mecánico automotriz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Albañil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Carpintero</a:t>
            </a:r>
          </a:p>
        </p:txBody>
      </p:sp>
      <p:sp>
        <p:nvSpPr>
          <p:cNvPr id="252" name="Google Shape;252;p6"/>
          <p:cNvSpPr txBox="1"/>
          <p:nvPr/>
        </p:nvSpPr>
        <p:spPr>
          <a:xfrm>
            <a:off x="7887706" y="841915"/>
            <a:ext cx="201542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Electricista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Conductor de camión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Soldador</a:t>
            </a:r>
          </a:p>
        </p:txBody>
      </p:sp>
      <p:sp>
        <p:nvSpPr>
          <p:cNvPr id="253" name="Google Shape;253;p6"/>
          <p:cNvSpPr txBox="1"/>
          <p:nvPr/>
        </p:nvSpPr>
        <p:spPr>
          <a:xfrm>
            <a:off x="9792278" y="841915"/>
            <a:ext cx="236899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Plomero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Cantero de cemento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 de control de tránsito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Pintores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/>
        </p:nvSpPr>
        <p:spPr>
          <a:xfrm>
            <a:off x="583181" y="684944"/>
            <a:ext cx="845631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¿CÓMO 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PAGO LA UNIVERSIDAD?</a:t>
            </a:r>
          </a:p>
        </p:txBody>
      </p:sp>
      <p:sp>
        <p:nvSpPr>
          <p:cNvPr id="259" name="Google Shape;259;p7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663728" y="3153991"/>
            <a:ext cx="10429842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MITO: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No puedo ir a la universidad porque es </a:t>
            </a:r>
            <a:r>
              <a:rPr lang="es-US" sz="3200" dirty="0">
                <a:solidFill>
                  <a:schemeClr val="lt1"/>
                </a:solidFill>
              </a:rPr>
              <a:t>demasiado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cara.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REALIDAD: 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ayuda financiera puede ayudarte a pagar la universidad. Los recursos de ayuda financiera incluyen cualquier beca, subvención, estudio de trabajo, o préstamo ofrecido para ayudar a cubrir tus gastos universitarios.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/>
          <p:nvPr/>
        </p:nvSpPr>
        <p:spPr>
          <a:xfrm>
            <a:off x="1" y="0"/>
            <a:ext cx="5520906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242653" y="3039508"/>
            <a:ext cx="5779816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3650A2"/>
                </a:solidFill>
              </a:rPr>
              <a:t>MANER</a:t>
            </a: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AS DE PAGAR </a:t>
            </a:r>
            <a:r>
              <a:rPr lang="es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LA UNIVERSIDAD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5812970" y="170396"/>
            <a:ext cx="5966473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3600" b="1" i="0" cap="none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TIPOS DE AYUDA FINANCIERA</a:t>
            </a:r>
          </a:p>
        </p:txBody>
      </p:sp>
      <p:sp>
        <p:nvSpPr>
          <p:cNvPr id="269" name="Google Shape;269;p8"/>
          <p:cNvSpPr txBox="1"/>
          <p:nvPr/>
        </p:nvSpPr>
        <p:spPr>
          <a:xfrm>
            <a:off x="5640440" y="894971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5673209" y="2360980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5714151" y="3786062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5723828" y="5188010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6779381" y="1351460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BECAS: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Dinero otorgado en funció</a:t>
            </a:r>
            <a:r>
              <a:rPr lang="es-US" sz="2000" dirty="0">
                <a:solidFill>
                  <a:srgbClr val="383839"/>
                </a:solidFill>
              </a:rPr>
              <a:t>n de logros académicos o de otros logros.</a:t>
            </a: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779381" y="2813251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SUBVENCIONES: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Una forma de ayuda de regalo, generalmente basada en la necesidad financiera.</a:t>
            </a:r>
          </a:p>
        </p:txBody>
      </p:sp>
      <p:sp>
        <p:nvSpPr>
          <p:cNvPr id="275" name="Google Shape;275;p8"/>
          <p:cNvSpPr/>
          <p:nvPr/>
        </p:nvSpPr>
        <p:spPr>
          <a:xfrm>
            <a:off x="6779381" y="4138138"/>
            <a:ext cx="5000062" cy="109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</a:rPr>
              <a:t>EMPLEO PARA ESTUDIANTES</a:t>
            </a: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Un programa que permite a los estudiantes trabajar dentro o fuera del campus para ganar dinero.</a:t>
            </a:r>
          </a:p>
        </p:txBody>
      </p:sp>
      <p:sp>
        <p:nvSpPr>
          <p:cNvPr id="276" name="Google Shape;276;p8"/>
          <p:cNvSpPr/>
          <p:nvPr/>
        </p:nvSpPr>
        <p:spPr>
          <a:xfrm>
            <a:off x="6779381" y="5635740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PRÉSTAMOS: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Dinero prestado </a:t>
            </a:r>
            <a:r>
              <a:rPr lang="es-US" sz="2000">
                <a:solidFill>
                  <a:srgbClr val="383839"/>
                </a:solidFill>
              </a:rPr>
              <a:t>que se </a:t>
            </a:r>
            <a:r>
              <a:rPr lang="es-US" sz="200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paga 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con el tiempo con un interés adicional en la mayoría de los casos.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>
            <a:off x="0" y="2476500"/>
            <a:ext cx="12192000" cy="438150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2"/>
          </p:nvPr>
        </p:nvSpPr>
        <p:spPr>
          <a:xfrm>
            <a:off x="663728" y="3153991"/>
            <a:ext cx="10709122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temprano de la ayuda financiera estatal a los estudiantes elegibles de 7.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8.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grado y a algunos estudiantes de 9.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grado para ayudar a pagar tu educación después de la preparatoria.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endParaRPr lang="es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combina con otra ayuda financiera estatal, como el Washington College Grant, para cubrir el costo promedio de la colegiatura (a las tasas de universidades públicas), algunas cuotas y una pequeña cantidad para libros =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el otorgamiento de fondos.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¿No estás seguro si estás inscrito/a? ¡Verifíquelo con tu consejero/a!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endParaRPr lang="es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583180" y="684944"/>
            <a:ext cx="820021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br>
              <a:rPr lang="en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BOUND (CB)?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Custom 14">
      <a:dk1>
        <a:srgbClr val="FFFFFF"/>
      </a:dk1>
      <a:lt1>
        <a:srgbClr val="FFFFFF"/>
      </a:lt1>
      <a:dk2>
        <a:srgbClr val="162F33"/>
      </a:dk2>
      <a:lt2>
        <a:srgbClr val="EAF0E0"/>
      </a:lt2>
      <a:accent1>
        <a:srgbClr val="FFFFFF"/>
      </a:accent1>
      <a:accent2>
        <a:srgbClr val="FFFFF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38C6F4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64904522D3C47B4C5D78BD93A5B69" ma:contentTypeVersion="17" ma:contentTypeDescription="Create a new document." ma:contentTypeScope="" ma:versionID="e7221d35d686883d883bb58ab275df71">
  <xsd:schema xmlns:xsd="http://www.w3.org/2001/XMLSchema" xmlns:xs="http://www.w3.org/2001/XMLSchema" xmlns:p="http://schemas.microsoft.com/office/2006/metadata/properties" xmlns:ns1="http://schemas.microsoft.com/sharepoint/v3" xmlns:ns2="00c171b1-1f85-462d-9d77-e7cf50056042" xmlns:ns3="82ea2e54-d88c-4c72-a54d-c5b9648f3098" targetNamespace="http://schemas.microsoft.com/office/2006/metadata/properties" ma:root="true" ma:fieldsID="e604a378efdc80302899e047a9572f18" ns1:_="" ns2:_="" ns3:_="">
    <xsd:import namespace="http://schemas.microsoft.com/sharepoint/v3"/>
    <xsd:import namespace="00c171b1-1f85-462d-9d77-e7cf50056042"/>
    <xsd:import namespace="82ea2e54-d88c-4c72-a54d-c5b9648f30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71b1-1f85-462d-9d77-e7cf500560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8ea88c9-cad7-4241-bd7f-957a131bedba}" ma:internalName="TaxCatchAll" ma:showField="CatchAllData" ma:web="00c171b1-1f85-462d-9d77-e7cf50056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2e54-d88c-4c72-a54d-c5b9648f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171b1-1f85-462d-9d77-e7cf50056042" xsi:nil="true"/>
    <lcf76f155ced4ddcb4097134ff3c332f xmlns="82ea2e54-d88c-4c72-a54d-c5b9648f309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069A63-B2F7-4D43-B1D8-C01638F00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0c171b1-1f85-462d-9d77-e7cf50056042"/>
    <ds:schemaRef ds:uri="82ea2e54-d88c-4c72-a54d-c5b9648f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EB482C-1554-4792-B3C4-08C091E2C7E0}">
  <ds:schemaRefs>
    <ds:schemaRef ds:uri="00c171b1-1f85-462d-9d77-e7cf50056042"/>
    <ds:schemaRef ds:uri="82ea2e54-d88c-4c72-a54d-c5b9648f30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c1608fc5-614a-42b4-b87b-60122d6ecb50"/>
    <ds:schemaRef ds:uri="def4e4f5-7133-4c73-9aaf-5b8bbb1df78f"/>
  </ds:schemaRefs>
</ds:datastoreItem>
</file>

<file path=customXml/itemProps3.xml><?xml version="1.0" encoding="utf-8"?>
<ds:datastoreItem xmlns:ds="http://schemas.openxmlformats.org/officeDocument/2006/customXml" ds:itemID="{4BCA268A-6BFE-47F6-89CE-4E2B635FB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2900</Words>
  <Application>Microsoft Office PowerPoint</Application>
  <PresentationFormat>Widescreen</PresentationFormat>
  <Paragraphs>266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Twentieth Century</vt:lpstr>
      <vt:lpstr>Arial Narrow</vt:lpstr>
      <vt:lpstr>Cambria</vt:lpstr>
      <vt:lpstr>Avenir</vt:lpstr>
      <vt:lpstr>Book Antiqua</vt:lpstr>
      <vt:lpstr>Arial</vt:lpstr>
      <vt:lpstr>proxima nova extrabold</vt:lpstr>
      <vt:lpstr>Segoe UI</vt:lpstr>
      <vt:lpstr>Tahoma</vt:lpstr>
      <vt:lpstr>Semplicita Pro</vt:lpstr>
      <vt:lpstr>Calibri</vt:lpstr>
      <vt:lpstr>Arial,Sans-Serif</vt:lpstr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¿DÓNDE   PUEDE  USARLO?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INFORMACIÓN DE CONTACTO   ¿No estás seguro/a si estás inscrito/a?  ¡Verifíquelo con tu consejero/a!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Tamayose</dc:creator>
  <cp:lastModifiedBy>Rodriguez, Pablo (WSAC)</cp:lastModifiedBy>
  <cp:revision>34</cp:revision>
  <dcterms:created xsi:type="dcterms:W3CDTF">2017-10-20T17:54:45Z</dcterms:created>
  <dcterms:modified xsi:type="dcterms:W3CDTF">2024-10-23T20:30:41Z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0x0101004EF64904522D3C47B4C5D78BD93A5B69</vt:lpwstr>
  </property>
  <property fmtid="{D5CDD505-2E9C-101B-9397-08002B2CF9AE}" pid="3" name="MediaServiceImageTags">
    <vt:lpwstr/>
  </property>
</Properties>
</file>