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68" r:id="rId19"/>
    <p:sldId id="270" r:id="rId20"/>
    <p:sldId id="271" r:id="rId21"/>
    <p:sldId id="272" r:id="rId22"/>
  </p:sldIdLst>
  <p:sldSz cx="12192000" cy="6858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Book Antiqua" panose="020406020503050303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HFsXT4IC0LXsRcK4ph54O9KiVD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E2F608-56B1-8483-312D-BF24720427CF}" name="Pham, Kathie (WSAC)" initials="PK(" userId="S::kathiep@wsac.wa.gov::8487b419-d2fe-49b0-8524-996ca1570628" providerId="AD"/>
  <p188:author id="{31082212-82E0-9334-D782-164AFAD4FC0C}" name="Wise, Rashel (WSAC)" initials="WR(" userId="S::RashelW@wsac.wa.gov::1b6ef7be-6e0a-4c5a-8e28-788587cdbee2" providerId="AD"/>
  <p188:author id="{0285737B-07D5-B6B5-0F60-BCC7791B28AD}" name="Weiss, Sarah (WSAC)" initials="WS(" userId="S::SarahWe@wsac.wa.gov::7af0752b-ca6d-4f39-8355-b105d64f12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lab Te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9A0FA-0C3D-46F2-94C3-1A7106548A83}" v="3" dt="2023-08-29T04:22:23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18" autoAdjust="0"/>
  </p:normalViewPr>
  <p:slideViewPr>
    <p:cSldViewPr snapToGrid="0">
      <p:cViewPr varScale="1">
        <p:scale>
          <a:sx n="44" d="100"/>
          <a:sy n="44" d="100"/>
        </p:scale>
        <p:origin x="1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6.fntdata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customschemas.google.com/relationships/presentationmetadata" Target="metadata"/><Relationship Id="rId20" Type="http://schemas.openxmlformats.org/officeDocument/2006/relationships/slide" Target="slides/slide15.xml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sac.wa.gov/college-bound#income-eligibility-to-receive-cb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sac.wa.gov/sfa-institution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alchemer.com/s3/6934265/CB-Contact-Info-Webpage?utm_source=form&amp;utm_medium=studentppt&amp;utm_campaign=CSF+pp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sz="1800">
                <a:effectLst/>
                <a:latin typeface="Segoe UI" panose="020B0502040204020203" pitchFamily="34" charset="0"/>
              </a:rPr>
              <a:t>Para poder obtener College Bound, tiene que llenar una solicitud o inscribirse automáticamente en la escuela secundaria. Si tiene preguntas sobre si tiene una solicitud completa de College Bound, </a:t>
            </a:r>
            <a:r>
              <a:rPr lang="es-US"/>
              <a:t>comuníquese con su consejero o con el Washington Student Achievement Council en collegebound@wsac.wa.gov.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b="1">
                <a:highlight>
                  <a:srgbClr val="FFFF00"/>
                </a:highlight>
              </a:rPr>
              <a:t>Tenga en cuenta que: la generación de 2026 será la primera en haberse inscrito automáticamente por completo.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88" name="Google Shape;28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rtl="0">
              <a:buClr>
                <a:schemeClr val="dk1"/>
              </a:buClr>
              <a:buSzPts val="1200"/>
            </a:pPr>
            <a:r>
              <a:rPr lang="es-US" b="0">
                <a:latin typeface="Twentieth Century"/>
                <a:ea typeface="Twentieth Century"/>
                <a:cs typeface="Twentieth Century"/>
                <a:sym typeface="Twentieth Century"/>
              </a:rPr>
              <a:t>Queremos asegurarnos de que cumpla todos los requisitos para poder recibir la beca en su totalidad.</a:t>
            </a:r>
            <a:r>
              <a:rPr lang="es-US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r>
              <a:rPr lang="es-US" b="0">
                <a:latin typeface="Twentieth Century"/>
                <a:ea typeface="Twentieth Century"/>
                <a:cs typeface="Twentieth Century"/>
                <a:sym typeface="Twentieth Century"/>
              </a:rPr>
              <a:t> Para seguir siendo elegibles, necesitan cumplir todos los compromisos siguientes.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b="0" dirty="0">
              <a:latin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/>
              <a:t>Después de inscribirse en la escuela secundaria, los estudiantes elegibles deben cumplir los requisitos del College Bound:</a:t>
            </a:r>
          </a:p>
          <a:p>
            <a:pPr rtl="0"/>
            <a:r>
              <a:rPr lang="es-US"/>
              <a:t> </a:t>
            </a:r>
          </a:p>
          <a:p>
            <a:pPr rtl="0">
              <a:buFont typeface="Arial" panose="020B0604020202020204" pitchFamily="34" charset="0"/>
              <a:buChar char="•"/>
              <a:defRPr/>
            </a:pPr>
            <a:r>
              <a:rPr lang="es-US" b="1"/>
              <a:t>NUEVO: A partir del otoño de 2023 no hay ningún requisito de GPA de la preparatoria si usted planea asistir a un colegio comunitario o escuela técnica. 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US" b="1"/>
              <a:t>Si planea asistir a una universidad privada o pública de cuatro años al terminar la preparatoria, debe graduarse de una preparatoria del estado de Washington con un GPA de 2.0 o superior.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US"/>
              <a:t>No tener ninguna condena por delitos graves.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US"/>
              <a:t>Ser elegible por ingresos, según lo determine su universidad usando la información de su FAFSA o WASFA. Puede consultar los requisitos de ingresos actuales para la CBS (College Bound Scholarship) visitando </a:t>
            </a:r>
            <a:r>
              <a:rPr lang="es-US">
                <a:effectLst/>
                <a:hlinkClick r:id="rId3" tooltip="https://wsac.wa.gov/college-bound#income-eligibility-to-receive-cbs"/>
              </a:rPr>
              <a:t>wsac.wa.gov/college-bound#income-eligibility-to-receive-cbs</a:t>
            </a:r>
            <a:r>
              <a:rPr lang="es-US"/>
              <a:t> 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US"/>
              <a:t>Ser aceptado y asistir a una de las más de 65 instituciones de educación superior, universidades o programas participantes en un máximo de un año después de graduarse de la preparatoria. Visite </a:t>
            </a:r>
            <a:r>
              <a:rPr lang="es-US">
                <a:effectLst/>
                <a:hlinkClick r:id="rId4" tooltip="https://wsac.wa.gov/sfa-institutions"/>
              </a:rPr>
              <a:t>wsac.wa.gov/sfa-institutions</a:t>
            </a:r>
            <a:r>
              <a:rPr lang="es-US"/>
              <a:t> para consultar una lista completa de escuelas elegibles.</a:t>
            </a:r>
          </a:p>
          <a:p>
            <a:pPr rtl="0"/>
            <a:r>
              <a:rPr lang="es-US"/>
              <a:t> </a:t>
            </a:r>
          </a:p>
          <a:p>
            <a:pPr rtl="0"/>
            <a:r>
              <a:rPr lang="es-US"/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b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4" name="Google Shape;3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Aquí puede ver qué cubre 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College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Bound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aquí. Tenga en cuenta que cada beca de 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College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Bound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puede ser diferente para cada persona y que, en algunos casos, los fondos de CB pueden ayudar a pagar otros costos si otra ayuda ya cubrió la colegiatura. La beca se basa en usted, el tipo de universidad a la que va y sus necesidades financieras de cada año. Aunque 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College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Bound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no cubre TODOS los costos de la universidad, otras ayudas financieras (como subvenciones [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Pell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], 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Work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Study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, préstamos y becas) pueden ayudarle a pagar otros gastos universitarios como vivienda, comidas y transporte.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b="0" dirty="0">
              <a:latin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b="0" dirty="0">
                <a:latin typeface="Twentieth Century"/>
                <a:sym typeface="Twentieth Century"/>
              </a:rPr>
              <a:t>En realidad, la mayor parte del monto de la beca de CB provendrá de Washington </a:t>
            </a:r>
            <a:r>
              <a:rPr lang="es-US" b="0" dirty="0" err="1">
                <a:latin typeface="Twentieth Century"/>
                <a:sym typeface="Twentieth Century"/>
              </a:rPr>
              <a:t>College</a:t>
            </a:r>
            <a:r>
              <a:rPr lang="es-US" b="0" dirty="0">
                <a:latin typeface="Twentieth Century"/>
                <a:sym typeface="Twentieth Century"/>
              </a:rPr>
              <a:t> Grant.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Ahora que sabe que la beca </a:t>
            </a:r>
            <a:r>
              <a:rPr lang="es-US" dirty="0" err="1"/>
              <a:t>College</a:t>
            </a:r>
            <a:r>
              <a:rPr lang="es-US" dirty="0"/>
              <a:t> </a:t>
            </a:r>
            <a:r>
              <a:rPr lang="es-US" dirty="0" err="1"/>
              <a:t>Bound</a:t>
            </a:r>
            <a:r>
              <a:rPr lang="es-US" dirty="0"/>
              <a:t> puede ayudarle a pagar la universidad, probablemente quiera saber dónde usarla. Existen más de 65 escuelas, universidades y programas técnicos de 2 y 4 años que aceptan </a:t>
            </a:r>
            <a:r>
              <a:rPr lang="es-US" dirty="0" err="1"/>
              <a:t>College</a:t>
            </a:r>
            <a:r>
              <a:rPr lang="es-US" dirty="0"/>
              <a:t> </a:t>
            </a:r>
            <a:r>
              <a:rPr lang="es-US" dirty="0" err="1"/>
              <a:t>Bound</a:t>
            </a:r>
            <a:r>
              <a:rPr lang="es-US" dirty="0"/>
              <a:t> en el estado de Washington. ¡Eso significa que pueden asistir a escuelas como </a:t>
            </a:r>
            <a:r>
              <a:rPr lang="es-US" b="1" i="1" dirty="0"/>
              <a:t>(remplazar con escuelas que correspondan a su región) </a:t>
            </a:r>
            <a:r>
              <a:rPr lang="es-US" dirty="0" err="1"/>
              <a:t>University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Washington, Central Washington </a:t>
            </a:r>
            <a:r>
              <a:rPr lang="es-US" dirty="0" err="1"/>
              <a:t>University</a:t>
            </a:r>
            <a:r>
              <a:rPr lang="es-US" dirty="0"/>
              <a:t>, North Seattle </a:t>
            </a:r>
            <a:r>
              <a:rPr lang="es-US" dirty="0" err="1"/>
              <a:t>Community</a:t>
            </a:r>
            <a:r>
              <a:rPr lang="es-US" dirty="0"/>
              <a:t> </a:t>
            </a:r>
            <a:r>
              <a:rPr lang="es-US" dirty="0" err="1"/>
              <a:t>College</a:t>
            </a:r>
            <a:r>
              <a:rPr lang="es-US" dirty="0"/>
              <a:t> o Gene </a:t>
            </a:r>
            <a:r>
              <a:rPr lang="es-US" dirty="0" err="1"/>
              <a:t>Juarez</a:t>
            </a:r>
            <a:r>
              <a:rPr lang="es-US" dirty="0"/>
              <a:t> </a:t>
            </a:r>
            <a:r>
              <a:rPr lang="es-US" dirty="0" err="1"/>
              <a:t>Academy</a:t>
            </a:r>
            <a:r>
              <a:rPr lang="es-US" dirty="0"/>
              <a:t>! Esto significa que cuenta con MUCHAS opciones en Washington y todas estas universidades les ayudarán a empezar una carrera que les interese y que disfruten.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dirty="0"/>
              <a:t>Consulte la lista de instituciones elegibles si agrega o elimina universidades: </a:t>
            </a:r>
            <a:r>
              <a:rPr lang="es-US" b="1" dirty="0"/>
              <a:t>https://wsac.wa.gov/sfa-institutions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u="sng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u="sng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" name="Google Shape;3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/>
              <a:t>Regrese a la diapositiva 11 para ver los requisitos del compromiso.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14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sz="1200" b="0">
                <a:latin typeface="Twentieth Century"/>
                <a:ea typeface="Twentieth Century"/>
                <a:cs typeface="Twentieth Century"/>
                <a:sym typeface="Twentieth Century"/>
              </a:rPr>
              <a:t>(Viñeta 1) Aunque solo haya obtenido 1 crédito, cumple este requisito. Running Start cumple la fecha límite de inscripción pero NO elimina la posibilidad de usar el monto total de la beca y el tiempo asignado.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sz="1200" b="0" dirty="0">
              <a:latin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sz="1200" b="0">
                <a:latin typeface="Twentieth Century"/>
                <a:sym typeface="Twentieth Century"/>
              </a:rPr>
              <a:t>(Viñeta 2) </a:t>
            </a:r>
            <a:r>
              <a:rPr lang="es-US" sz="1800" b="0">
                <a:effectLst/>
                <a:latin typeface="Segoe UI" panose="020B0502040204020203" pitchFamily="34" charset="0"/>
                <a:sym typeface="Twentieth Century"/>
              </a:rPr>
              <a:t>L</a:t>
            </a:r>
            <a:r>
              <a:rPr lang="es-US" sz="1800">
                <a:effectLst/>
                <a:latin typeface="Segoe UI" panose="020B0502040204020203" pitchFamily="34" charset="0"/>
              </a:rPr>
              <a:t>a licenciatura es el grado más alto que puede obtener utilizando los fondos de College Bound.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  <a:tabLst/>
              <a:defRPr/>
            </a:pPr>
            <a:r>
              <a:rPr lang="es-US" sz="1800">
                <a:effectLst/>
                <a:latin typeface="Segoe UI" panose="020B0502040204020203" pitchFamily="34" charset="0"/>
              </a:rPr>
              <a:t>(Viñeta 3) </a:t>
            </a:r>
            <a:r>
              <a:rPr lang="es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Bound es un compromiso de cuatro años (8 semestres o 12 trimestres) que debe usarse dentro de un periodo de los cinco años posteriores a la graduación de la preparatoria. Por ejemplo, si se graduó en junio de 2024, tiene hasta junio de 2029 para obtener su certificado o título. Le conviene completar su licenciatura en cuatro años.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sz="1200" b="0">
                <a:latin typeface="Twentieth Century"/>
                <a:ea typeface="Twentieth Century"/>
                <a:cs typeface="Twentieth Century"/>
                <a:sym typeface="Twentieth Century"/>
              </a:rPr>
              <a:t>(Viñeta 5) Si durante un año su ingreso no es elegible, entonces puede ser elegible por ingresos el próximo año.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sz="1200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4" name="Google Shape;3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15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US"/>
              <a:t>El enlace con la información de contacto también está disponible aquí: </a:t>
            </a:r>
            <a:r>
              <a:rPr lang="es-US" b="0" i="0" u="none" strike="noStrike">
                <a:solidFill>
                  <a:srgbClr val="2A5BD7"/>
                </a:solidFill>
                <a:effectLst/>
                <a:latin typeface="proxima nova extrabold"/>
                <a:hlinkClick r:id="rId3"/>
              </a:rPr>
              <a:t>bit.ly/cbcontactstudppt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/>
              <a:t> </a:t>
            </a:r>
          </a:p>
        </p:txBody>
      </p:sp>
      <p:sp>
        <p:nvSpPr>
          <p:cNvPr id="394" name="Google Shape;39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16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/>
              <a:t>Consejos útiles: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/>
              <a:t>- Puede pedir a la audiencia que comparta sus respuestas a esta pregunta.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/>
              <a:t>- Puede compartir su experiencia sobre quién fue la primera persona que conoció que fue a la universidad.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/>
              <a:t>- Si es egresado universitario de primera generación, comparta su experiencia. </a:t>
            </a:r>
          </a:p>
        </p:txBody>
      </p:sp>
      <p:sp>
        <p:nvSpPr>
          <p:cNvPr id="189" name="Google Shape;1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>
                <a:solidFill>
                  <a:srgbClr val="FF0000"/>
                </a:solidFill>
              </a:rPr>
              <a:t>Los adultos jóvenes que cuentan con un grado de asociado ganan un promedio de $10,000 dólares más al año que los que solo cuentan con el certificado de preparatoria.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>
                <a:solidFill>
                  <a:srgbClr val="FF0000"/>
                </a:solidFill>
              </a:rPr>
              <a:t>¿Cuánto es eso en términos reales? ¿Qué se puede comprar con $10,000 dólares?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>
                <a:solidFill>
                  <a:srgbClr val="FF0000"/>
                </a:solidFill>
              </a:rPr>
              <a:t>Pida a los estudiantes que nombren más empleos de forma voluntaria. Muéstreles la correspondencia entre esos empleos con el nivel de educación y el nivel salarial promedio.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>
                <a:solidFill>
                  <a:srgbClr val="FF0000"/>
                </a:solidFill>
              </a:rPr>
              <a:t>Hable sobre el rango de salarios de los trabajos que requieren un grado de asociado </a:t>
            </a:r>
            <a:r>
              <a:rPr lang="es-US" i="1">
                <a:solidFill>
                  <a:srgbClr val="FF0000"/>
                </a:solidFill>
              </a:rPr>
              <a:t>(</a:t>
            </a:r>
            <a:r>
              <a:rPr lang="es-US">
                <a:solidFill>
                  <a:srgbClr val="FF0000"/>
                </a:solidFill>
              </a:rPr>
              <a:t>técnico de </a:t>
            </a:r>
            <a:r>
              <a:rPr lang="es-US" b="0" i="1">
                <a:solidFill>
                  <a:srgbClr val="FF0000"/>
                </a:solidFill>
              </a:rPr>
              <a:t>HVAC [Heating, Ventilating and Air Conditioning, climatización]=45</a:t>
            </a:r>
            <a:r>
              <a:rPr lang="es-US" sz="12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mil, especialista de reparaciones de equipo de telecomunicaciones=67 mil, RN (registered nurse, enfermero registrado)=78 mil, higienista dental más de $100 mil): estas cifras aún deben revisarse para mostrar el salario correcto.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dirty="0">
              <a:solidFill>
                <a:srgbClr val="CD1E8E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sz="1200" b="1" i="0" u="none" strike="noStrike" cap="none">
                <a:solidFill>
                  <a:srgbClr val="CD1E8E"/>
                </a:solidFill>
                <a:latin typeface="Arial"/>
                <a:cs typeface="Arial"/>
                <a:sym typeface="Arial"/>
              </a:rPr>
              <a:t>Promedio de ingresos por nivel de educación tomado del </a:t>
            </a:r>
            <a:r>
              <a:rPr lang="es-US" sz="1800" b="1">
                <a:solidFill>
                  <a:srgbClr val="000000"/>
                </a:solidFill>
                <a:latin typeface="Segoe UI" panose="020B0502040204020203" pitchFamily="34" charset="0"/>
              </a:rPr>
              <a:t>Bureau of Labor of Statistics, 2022.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sz="1800" b="0">
                <a:solidFill>
                  <a:srgbClr val="000000"/>
                </a:solidFill>
                <a:latin typeface="Segoe UI" panose="020B0502040204020203" pitchFamily="34" charset="0"/>
              </a:rPr>
              <a:t>(https://www.bls.gov/careeroutlook/2023/data-on-display/education-pays.htm)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/>
              <a:t>College Bound es un compromiso temprano de ayuda financiera estatal, como Washington College Grant, para los estudiantes elegibles.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baseline="0" dirty="0">
              <a:solidFill>
                <a:srgbClr val="221E1F"/>
              </a:solidFill>
              <a:latin typeface="Semplicita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b="0" i="0" u="none" strike="noStrike" baseline="0">
                <a:solidFill>
                  <a:srgbClr val="221E1F"/>
                </a:solidFill>
                <a:latin typeface="Semplicita Pro"/>
              </a:rPr>
              <a:t>¿Le interesa el cuidado de la salud? ¿La construcción? ¿El diseño de video juegos? ¿Dirigir un negocio? Sin importar sus metas profesionales, ¡College Bound puede ayudarle a asistir y pagar la escuela correcta para usted!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baseline="0" dirty="0">
              <a:solidFill>
                <a:srgbClr val="221E1F"/>
              </a:solidFill>
              <a:latin typeface="Semplicita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b="0" i="0" u="none" strike="noStrike" baseline="0">
                <a:solidFill>
                  <a:srgbClr val="221E1F"/>
                </a:solidFill>
                <a:latin typeface="Semplicita Pro"/>
              </a:rPr>
              <a:t>College Bound es un compromiso temprano de ayuda financiera estatal, como Washington College Grant, para ayudar a pagar su educación después de la preparatoria. La cantidad de dinero que recibe se basa en las colegiaturas promedio (a las tasas de las universidades públicas), algunas cuotas y una pequeña cantidad para libros. Puede usar College Bound para ayudar a pagar su educación en más de 65 colegios, universidades y escuelas técnicas participantes en Washington. </a:t>
            </a:r>
          </a:p>
        </p:txBody>
      </p:sp>
      <p:sp>
        <p:nvSpPr>
          <p:cNvPr id="280" name="Google Shape;2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Arial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 b="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 b="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3" name="Google Shape;153;p39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42"/>
          <p:cNvSpPr>
            <a:spLocks noGrp="1"/>
          </p:cNvSpPr>
          <p:nvPr>
            <p:ph type="pic" idx="2"/>
          </p:nvPr>
        </p:nvSpPr>
        <p:spPr>
          <a:xfrm>
            <a:off x="6743703" y="0"/>
            <a:ext cx="544829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3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ollegebound@wsac.wa.gov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79" name="Google Shape;17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80" name="Google Shape;180;p1"/>
          <p:cNvSpPr/>
          <p:nvPr/>
        </p:nvSpPr>
        <p:spPr>
          <a:xfrm>
            <a:off x="-136071" y="0"/>
            <a:ext cx="12328071" cy="4904509"/>
          </a:xfrm>
          <a:prstGeom prst="rect">
            <a:avLst/>
          </a:prstGeom>
          <a:solidFill>
            <a:srgbClr val="3650A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-189780" y="4904509"/>
            <a:ext cx="12381780" cy="1953491"/>
          </a:xfrm>
          <a:prstGeom prst="rect">
            <a:avLst/>
          </a:prstGeom>
          <a:solidFill>
            <a:srgbClr val="38C6F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1343" y="5295458"/>
            <a:ext cx="2413314" cy="120093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"/>
          <p:cNvSpPr txBox="1"/>
          <p:nvPr/>
        </p:nvSpPr>
        <p:spPr>
          <a:xfrm>
            <a:off x="526432" y="2031974"/>
            <a:ext cx="11372075" cy="220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ct val="100000"/>
              <a:buFont typeface="Tahoma"/>
              <a:buNone/>
            </a:pPr>
            <a:r>
              <a:rPr lang="es-US" sz="7300" b="1" i="0" u="none" strike="noStrike" cap="none" dirty="0">
                <a:solidFill>
                  <a:srgbClr val="38C6F4"/>
                </a:solidFill>
                <a:latin typeface="Tahoma"/>
                <a:ea typeface="Tahoma"/>
                <a:cs typeface="Tahoma"/>
                <a:sym typeface="Tahoma"/>
              </a:rPr>
              <a:t>BENEFICIOS DE IR A LA UNIVERSIDAD</a:t>
            </a:r>
            <a:br>
              <a:rPr lang="en-US" sz="6000" b="1" i="0" u="none" strike="noStrike" cap="none" dirty="0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US" sz="44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EL COMPROMISO DE COLLEGE BOUND</a:t>
            </a:r>
          </a:p>
        </p:txBody>
      </p:sp>
      <p:pic>
        <p:nvPicPr>
          <p:cNvPr id="184" name="Google Shape;1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0457" y="5619601"/>
            <a:ext cx="4164775" cy="87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E7E896B-EB1F-3B04-2041-6DA5FE208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37" y="5505156"/>
            <a:ext cx="1708031" cy="951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/>
          <p:nvPr/>
        </p:nvSpPr>
        <p:spPr>
          <a:xfrm>
            <a:off x="-1" y="0"/>
            <a:ext cx="4380757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-5237" y="3886220"/>
            <a:ext cx="4605806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607921" y="1497299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¿QUIÉN </a:t>
            </a:r>
            <a:br>
              <a:rPr lang="en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PUEDE OBTENER </a:t>
            </a:r>
            <a:br>
              <a:rPr lang="en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COLLEGE </a:t>
            </a:r>
            <a:br>
              <a:rPr lang="en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BOUND?</a:t>
            </a:r>
            <a:br>
              <a:rPr lang="en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519021" y="4640254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br>
              <a:rPr lang="en-US" sz="54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 b="0" i="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4861391" y="17058"/>
            <a:ext cx="6879666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600"/>
              <a:buFont typeface="Arial Narrow"/>
              <a:buNone/>
            </a:pPr>
            <a:r>
              <a:rPr lang="es-US" sz="3600" b="1" i="0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LA INSCRIPCIÓN ES UN PROCESO DE DOS PASOS</a:t>
            </a:r>
          </a:p>
        </p:txBody>
      </p:sp>
      <p:sp>
        <p:nvSpPr>
          <p:cNvPr id="295" name="Google Shape;295;p10"/>
          <p:cNvSpPr txBox="1"/>
          <p:nvPr/>
        </p:nvSpPr>
        <p:spPr>
          <a:xfrm>
            <a:off x="5263434" y="1336887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6772206" y="1451477"/>
            <a:ext cx="5231273" cy="200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Ser elegible para desayuno o almuerzo gratuito o de precio reducido en 7.</a:t>
            </a:r>
            <a:r>
              <a:rPr lang="es-US" sz="20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, 8.</a:t>
            </a:r>
            <a:r>
              <a:rPr lang="es-US" sz="20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 o ser elegible nuevamente en 9.</a:t>
            </a:r>
            <a:r>
              <a:rPr lang="es-US" sz="20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 (los jóvenes en hogares de crianza son elegibles por medio de la graduación de preparatoria).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Los estudiantes elegibles se inscribirán automáticamente.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0"/>
          <p:cNvSpPr/>
          <p:nvPr/>
        </p:nvSpPr>
        <p:spPr>
          <a:xfrm rot="-5400000">
            <a:off x="4503917" y="1930973"/>
            <a:ext cx="12997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dirty="0">
                <a:solidFill>
                  <a:srgbClr val="38C6F4"/>
                </a:solidFill>
                <a:latin typeface="Arial Narrow"/>
                <a:ea typeface="Arial Narrow"/>
                <a:cs typeface="Arial Narrow"/>
                <a:sym typeface="Arial Narrow"/>
              </a:rPr>
              <a:t>PASO</a:t>
            </a:r>
          </a:p>
        </p:txBody>
      </p:sp>
      <p:sp>
        <p:nvSpPr>
          <p:cNvPr id="299" name="Google Shape;299;p10"/>
          <p:cNvSpPr txBox="1"/>
          <p:nvPr/>
        </p:nvSpPr>
        <p:spPr>
          <a:xfrm>
            <a:off x="5263434" y="3533709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6793732" y="3770879"/>
            <a:ext cx="5391357" cy="308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Cumplir el compromiso </a:t>
            </a:r>
            <a:r>
              <a:rPr lang="es-US" sz="2000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US" sz="2000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Bound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Conozca los requisitos de ingresos; la universidad los verifica utilizando información de FAFSA o WASFA.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Ser aceptado y asistir a una universidad elegible en un periodo de un año a partir su graduación de preparatoria.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/>
          <p:nvPr/>
        </p:nvSpPr>
        <p:spPr>
          <a:xfrm rot="-5400000">
            <a:off x="4338140" y="4033248"/>
            <a:ext cx="14503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dirty="0">
                <a:solidFill>
                  <a:srgbClr val="38C6F4"/>
                </a:solidFill>
                <a:latin typeface="Arial Narrow"/>
                <a:ea typeface="Arial Narrow"/>
                <a:cs typeface="Arial Narrow"/>
                <a:sym typeface="Arial Narrow"/>
              </a:rPr>
              <a:t>PASO</a:t>
            </a:r>
          </a:p>
        </p:txBody>
      </p:sp>
      <p:pic>
        <p:nvPicPr>
          <p:cNvPr id="304" name="Google Shape;3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69" y="4287128"/>
            <a:ext cx="3000346" cy="149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"/>
          <p:cNvSpPr/>
          <p:nvPr/>
        </p:nvSpPr>
        <p:spPr>
          <a:xfrm>
            <a:off x="-5238" y="0"/>
            <a:ext cx="4600568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4"/>
          <p:cNvSpPr/>
          <p:nvPr/>
        </p:nvSpPr>
        <p:spPr>
          <a:xfrm>
            <a:off x="159524" y="888113"/>
            <a:ext cx="4271043" cy="239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4400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s-US" sz="4400" b="1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b="1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400" b="1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COMPROMISO </a:t>
            </a:r>
            <a:r>
              <a:rPr lang="es-US" sz="4400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COLLEGE BOUND:</a:t>
            </a:r>
          </a:p>
        </p:txBody>
      </p:sp>
      <p:sp>
        <p:nvSpPr>
          <p:cNvPr id="379" name="Google Shape;379;p14"/>
          <p:cNvSpPr/>
          <p:nvPr/>
        </p:nvSpPr>
        <p:spPr>
          <a:xfrm>
            <a:off x="-5238" y="3886220"/>
            <a:ext cx="4897872" cy="2539980"/>
          </a:xfrm>
          <a:prstGeom prst="rect">
            <a:avLst/>
          </a:prstGeom>
          <a:solidFill>
            <a:srgbClr val="CD1E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716" y="4344970"/>
            <a:ext cx="3164964" cy="1574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9881C-13B4-6E7B-5F6A-CE2FB208DBC9}"/>
              </a:ext>
            </a:extLst>
          </p:cNvPr>
          <p:cNvSpPr txBox="1"/>
          <p:nvPr/>
        </p:nvSpPr>
        <p:spPr>
          <a:xfrm>
            <a:off x="5057396" y="224949"/>
            <a:ext cx="6410324" cy="6408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lnSpc>
                <a:spcPct val="89285"/>
              </a:lnSpc>
              <a:spcBef>
                <a:spcPts val="0"/>
              </a:spcBef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partir del otoño de 2023 no hay ningún requisito de GPA (Grade Point </a:t>
            </a:r>
            <a:r>
              <a:rPr lang="es-US" sz="2400" dirty="0" err="1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es-US" sz="24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Promedio de Calificaciones) DE LA PREPARATORIA para que los estudiantes que planean asistir a una Universidad Comunitaria o Escuela Técnica obtengan </a:t>
            </a:r>
            <a:r>
              <a:rPr lang="es-US" sz="2400" dirty="0" err="1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es-US" sz="24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400" dirty="0" err="1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es-US" sz="24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(CB). </a:t>
            </a:r>
          </a:p>
          <a:p>
            <a:pPr marL="171450" lvl="0" indent="-171450" algn="l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8383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estudiantes deben graduarse de una preparatoria del estado de Washington con un GPA de 2.0 o superior si planean asistir a una universidad privada o pública de cuatro años al terminar la preparatoria. </a:t>
            </a:r>
          </a:p>
          <a:p>
            <a:pPr marL="285750" lvl="0" indent="-28575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tener ninguna condena por delitos graves.</a:t>
            </a:r>
          </a:p>
          <a:p>
            <a:pPr marL="285750" lvl="0" indent="-285750" algn="l" rtl="0">
              <a:lnSpc>
                <a:spcPct val="89285"/>
              </a:lnSpc>
              <a:spcBef>
                <a:spcPts val="160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Tener ingresos para ser elegible, verificados con la información de FAFSA o WASFA.</a:t>
            </a:r>
          </a:p>
          <a:p>
            <a:pPr marL="285750" lvl="0" indent="-285750" algn="l" rtl="0">
              <a:lnSpc>
                <a:spcPct val="89285"/>
              </a:lnSpc>
              <a:spcBef>
                <a:spcPts val="160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Inscribirse a la universidad dentro del primer año a partir de su graduación de la preparatoria.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D8A746-745F-B6FB-1C52-379E67CA80B4}"/>
              </a:ext>
            </a:extLst>
          </p:cNvPr>
          <p:cNvSpPr/>
          <p:nvPr/>
        </p:nvSpPr>
        <p:spPr>
          <a:xfrm>
            <a:off x="5057396" y="224949"/>
            <a:ext cx="6563104" cy="3851752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4FC66-B532-98C5-3EE1-B4B3F00A53C7}"/>
              </a:ext>
            </a:extLst>
          </p:cNvPr>
          <p:cNvSpPr txBox="1"/>
          <p:nvPr/>
        </p:nvSpPr>
        <p:spPr>
          <a:xfrm rot="20760000">
            <a:off x="10223875" y="3506858"/>
            <a:ext cx="192599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es-US" sz="3200" b="1" dirty="0">
                <a:solidFill>
                  <a:schemeClr val="tx1"/>
                </a:solidFill>
              </a:rPr>
              <a:t>¡NUEVO!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/>
          <p:nvPr/>
        </p:nvSpPr>
        <p:spPr>
          <a:xfrm>
            <a:off x="6068291" y="0"/>
            <a:ext cx="6123709" cy="3272439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0" y="2967334"/>
            <a:ext cx="12192000" cy="3890665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570495" y="3620385"/>
            <a:ext cx="111581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/>
            <a:r>
              <a:rPr lang="es-US" sz="28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COMPROMISO DE COLLEGE BOUND $</a:t>
            </a:r>
          </a:p>
        </p:txBody>
      </p:sp>
      <p:sp>
        <p:nvSpPr>
          <p:cNvPr id="313" name="Google Shape;313;p11"/>
          <p:cNvSpPr txBox="1"/>
          <p:nvPr/>
        </p:nvSpPr>
        <p:spPr>
          <a:xfrm>
            <a:off x="6723196" y="230444"/>
            <a:ext cx="5203519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rtl="0">
              <a:buChar char="•"/>
            </a:pPr>
            <a:r>
              <a:rPr lang="es-US" sz="2000" dirty="0">
                <a:solidFill>
                  <a:srgbClr val="3650A2"/>
                </a:solidFill>
                <a:cs typeface="Calibri"/>
                <a:sym typeface="Calibri"/>
              </a:rPr>
              <a:t>La cantidad de dinero de CB se basa en el tipo de universidad a la que asista. 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har char="•"/>
            </a:pPr>
            <a:endParaRPr lang="en-US" sz="2000" dirty="0">
              <a:solidFill>
                <a:srgbClr val="3650A2"/>
              </a:solidFill>
              <a:cs typeface="Calibri"/>
            </a:endParaRPr>
          </a:p>
          <a:p>
            <a:pPr marL="342900" indent="-342900" rtl="0">
              <a:buChar char="•"/>
            </a:pPr>
            <a:r>
              <a:rPr lang="es-US" sz="2000" dirty="0">
                <a:solidFill>
                  <a:srgbClr val="3650A2"/>
                </a:solidFill>
                <a:cs typeface="Calibri"/>
              </a:rPr>
              <a:t>La mayor parte del compromiso de CB será financiado por Washington </a:t>
            </a:r>
            <a:r>
              <a:rPr lang="es-US" sz="2000" dirty="0" err="1">
                <a:solidFill>
                  <a:srgbClr val="3650A2"/>
                </a:solidFill>
                <a:cs typeface="Calibri"/>
              </a:rPr>
              <a:t>College</a:t>
            </a:r>
            <a:r>
              <a:rPr lang="es-US" sz="2000" dirty="0">
                <a:solidFill>
                  <a:srgbClr val="3650A2"/>
                </a:solidFill>
                <a:cs typeface="Calibri"/>
              </a:rPr>
              <a:t> Grant.</a:t>
            </a:r>
          </a:p>
          <a:p>
            <a:pPr marL="342900" indent="-342900">
              <a:buChar char="•"/>
            </a:pPr>
            <a:endParaRPr lang="en-US" sz="2000" dirty="0">
              <a:solidFill>
                <a:srgbClr val="3650A2"/>
              </a:solidFill>
              <a:cs typeface="Calibri"/>
            </a:endParaRPr>
          </a:p>
          <a:p>
            <a:pPr marL="342900" indent="-342900" rtl="0">
              <a:buChar char="•"/>
            </a:pPr>
            <a:r>
              <a:rPr lang="es-US" sz="2000" dirty="0">
                <a:solidFill>
                  <a:srgbClr val="3650A2"/>
                </a:solidFill>
                <a:cs typeface="Calibri"/>
              </a:rPr>
              <a:t>El monto de la beca se basa en:</a:t>
            </a:r>
          </a:p>
        </p:txBody>
      </p:sp>
      <p:sp>
        <p:nvSpPr>
          <p:cNvPr id="314" name="Google Shape;314;p11"/>
          <p:cNvSpPr txBox="1"/>
          <p:nvPr/>
        </p:nvSpPr>
        <p:spPr>
          <a:xfrm>
            <a:off x="627151" y="1159659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rtl="0">
              <a:lnSpc>
                <a:spcPct val="85000"/>
              </a:lnSpc>
            </a:pPr>
            <a:r>
              <a:rPr lang="es-US" sz="5400" b="1">
                <a:solidFill>
                  <a:srgbClr val="3650A2"/>
                </a:solidFill>
              </a:rPr>
              <a:t>¿CUÁNTO</a:t>
            </a:r>
            <a:r>
              <a:rPr lang="es-US" sz="5400">
                <a:solidFill>
                  <a:srgbClr val="3650A2"/>
                </a:solidFill>
              </a:rPr>
              <a:t> RECIBIRÉ</a:t>
            </a:r>
            <a:r>
              <a:rPr lang="es-US" sz="5400" b="1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s-US" sz="5400" b="0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b="0" cap="none">
                <a:latin typeface="Arial"/>
                <a:ea typeface="Arial"/>
                <a:cs typeface="Arial"/>
              </a:rPr>
            </a:br>
            <a:endParaRPr lang="en-US" sz="4400" b="0" cap="none">
              <a:latin typeface="Arial"/>
              <a:ea typeface="Arial"/>
              <a:cs typeface="Arial"/>
            </a:endParaRPr>
          </a:p>
        </p:txBody>
      </p:sp>
      <p:sp>
        <p:nvSpPr>
          <p:cNvPr id="315" name="Google Shape;315;p11"/>
          <p:cNvSpPr txBox="1"/>
          <p:nvPr/>
        </p:nvSpPr>
        <p:spPr>
          <a:xfrm>
            <a:off x="1233135" y="4766739"/>
            <a:ext cx="314228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COSTO PROMEDIO DE LA COLEGIATURA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(Tasas Públicas)</a:t>
            </a:r>
          </a:p>
        </p:txBody>
      </p:sp>
      <p:sp>
        <p:nvSpPr>
          <p:cNvPr id="316" name="Google Shape;316;p11"/>
          <p:cNvSpPr txBox="1"/>
          <p:nvPr/>
        </p:nvSpPr>
        <p:spPr>
          <a:xfrm>
            <a:off x="4444779" y="5194248"/>
            <a:ext cx="337179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CUOTAS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 UNIVERSIDAD</a:t>
            </a:r>
          </a:p>
        </p:txBody>
      </p:sp>
      <p:sp>
        <p:nvSpPr>
          <p:cNvPr id="317" name="Google Shape;317;p11"/>
          <p:cNvSpPr txBox="1"/>
          <p:nvPr/>
        </p:nvSpPr>
        <p:spPr>
          <a:xfrm>
            <a:off x="7615491" y="4766739"/>
            <a:ext cx="314228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PEQUEÑA CANTIDAD PARA LIBROS</a:t>
            </a:r>
          </a:p>
        </p:txBody>
      </p:sp>
      <p:sp>
        <p:nvSpPr>
          <p:cNvPr id="318" name="Google Shape;318;p11"/>
          <p:cNvSpPr/>
          <p:nvPr/>
        </p:nvSpPr>
        <p:spPr>
          <a:xfrm>
            <a:off x="3047012" y="3331824"/>
            <a:ext cx="6291611" cy="1097973"/>
          </a:xfrm>
          <a:prstGeom prst="ellipse">
            <a:avLst/>
          </a:prstGeom>
          <a:noFill/>
          <a:ln w="38100" cap="flat" cmpd="sng">
            <a:solidFill>
              <a:srgbClr val="38C6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1"/>
          <p:cNvGrpSpPr/>
          <p:nvPr/>
        </p:nvGrpSpPr>
        <p:grpSpPr>
          <a:xfrm>
            <a:off x="8317955" y="4151120"/>
            <a:ext cx="1127074" cy="1362651"/>
            <a:chOff x="7900896" y="2798827"/>
            <a:chExt cx="2691894" cy="2165472"/>
          </a:xfrm>
        </p:grpSpPr>
        <p:sp>
          <p:nvSpPr>
            <p:cNvPr id="320" name="Google Shape;320;p11"/>
            <p:cNvSpPr/>
            <p:nvPr/>
          </p:nvSpPr>
          <p:spPr>
            <a:xfrm>
              <a:off x="7900896" y="2798827"/>
              <a:ext cx="2446317" cy="216547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1" name="Google Shape;321;p11"/>
            <p:cNvCxnSpPr/>
            <p:nvPr/>
          </p:nvCxnSpPr>
          <p:spPr>
            <a:xfrm>
              <a:off x="10018206" y="3669475"/>
              <a:ext cx="329007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11"/>
            <p:cNvCxnSpPr/>
            <p:nvPr/>
          </p:nvCxnSpPr>
          <p:spPr>
            <a:xfrm flipH="1">
              <a:off x="10347214" y="3669475"/>
              <a:ext cx="245576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3" name="Google Shape;323;p11"/>
          <p:cNvGrpSpPr/>
          <p:nvPr/>
        </p:nvGrpSpPr>
        <p:grpSpPr>
          <a:xfrm flipH="1">
            <a:off x="2664857" y="4110299"/>
            <a:ext cx="1234530" cy="1394062"/>
            <a:chOff x="7900896" y="2798827"/>
            <a:chExt cx="2691894" cy="2165472"/>
          </a:xfrm>
        </p:grpSpPr>
        <p:sp>
          <p:nvSpPr>
            <p:cNvPr id="324" name="Google Shape;324;p11"/>
            <p:cNvSpPr/>
            <p:nvPr/>
          </p:nvSpPr>
          <p:spPr>
            <a:xfrm>
              <a:off x="7900896" y="2798827"/>
              <a:ext cx="2446317" cy="216547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5" name="Google Shape;325;p11"/>
            <p:cNvCxnSpPr/>
            <p:nvPr/>
          </p:nvCxnSpPr>
          <p:spPr>
            <a:xfrm>
              <a:off x="10018206" y="3669475"/>
              <a:ext cx="329007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11"/>
            <p:cNvCxnSpPr/>
            <p:nvPr/>
          </p:nvCxnSpPr>
          <p:spPr>
            <a:xfrm flipH="1">
              <a:off x="10347214" y="3669475"/>
              <a:ext cx="245576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7" name="Google Shape;327;p11"/>
          <p:cNvGrpSpPr/>
          <p:nvPr/>
        </p:nvGrpSpPr>
        <p:grpSpPr>
          <a:xfrm>
            <a:off x="5736942" y="4512695"/>
            <a:ext cx="488544" cy="603098"/>
            <a:chOff x="5813142" y="3014639"/>
            <a:chExt cx="488544" cy="980754"/>
          </a:xfrm>
        </p:grpSpPr>
        <p:cxnSp>
          <p:nvCxnSpPr>
            <p:cNvPr id="328" name="Google Shape;328;p11"/>
            <p:cNvCxnSpPr/>
            <p:nvPr/>
          </p:nvCxnSpPr>
          <p:spPr>
            <a:xfrm>
              <a:off x="6056109" y="3014639"/>
              <a:ext cx="0" cy="953995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11"/>
            <p:cNvCxnSpPr/>
            <p:nvPr/>
          </p:nvCxnSpPr>
          <p:spPr>
            <a:xfrm flipH="1">
              <a:off x="6056109" y="3785559"/>
              <a:ext cx="245577" cy="209834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5813142" y="3785559"/>
              <a:ext cx="242966" cy="209834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 descr="Image result for gonzaga university log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3" y="0"/>
            <a:ext cx="3214114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4" y="6007100"/>
            <a:ext cx="12191996" cy="8509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 txBox="1">
            <a:spLocks noGrp="1"/>
          </p:cNvSpPr>
          <p:nvPr>
            <p:ph type="title"/>
          </p:nvPr>
        </p:nvSpPr>
        <p:spPr>
          <a:xfrm>
            <a:off x="225290" y="2079858"/>
            <a:ext cx="3136519" cy="200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500"/>
              <a:buFont typeface="Arial"/>
              <a:buNone/>
            </a:pPr>
            <a:r>
              <a:rPr lang="es-US" sz="4500" b="1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¿DÓNDE </a:t>
            </a:r>
            <a:r>
              <a:rPr lang="es-US" sz="4500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500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500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PUEDE </a:t>
            </a:r>
            <a:br>
              <a:rPr lang="en-US" sz="4500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500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USARLA? </a:t>
            </a:r>
          </a:p>
        </p:txBody>
      </p:sp>
      <p:sp>
        <p:nvSpPr>
          <p:cNvPr id="340" name="Google Shape;340;p12"/>
          <p:cNvSpPr txBox="1"/>
          <p:nvPr/>
        </p:nvSpPr>
        <p:spPr>
          <a:xfrm>
            <a:off x="3214117" y="465039"/>
            <a:ext cx="897787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Existen más de 65 colegios, universidades y universidades técnicas donde puede usar </a:t>
            </a:r>
            <a:r>
              <a:rPr lang="es-US" sz="3200" b="1" dirty="0" err="1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College</a:t>
            </a: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US" sz="3200" b="1" dirty="0" err="1">
                <a:solidFill>
                  <a:srgbClr val="3650A2"/>
                </a:solidFill>
                <a:latin typeface="Arial Narrow"/>
                <a:sym typeface="Arial Narrow"/>
              </a:rPr>
              <a:t>Bound</a:t>
            </a: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</p:txBody>
      </p:sp>
      <p:pic>
        <p:nvPicPr>
          <p:cNvPr id="341" name="Google Shape;341;p12" descr="Image result for central washington universit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6370" y="2285703"/>
            <a:ext cx="2055063" cy="43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" descr="Image result for eastern washington universi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1842" y="2186219"/>
            <a:ext cx="1954580" cy="63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2" descr="Image result for evergreen state college 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6439" y="2259127"/>
            <a:ext cx="2085207" cy="48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" descr="Image result for western washington university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7095" y="4068239"/>
            <a:ext cx="1341629" cy="67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 descr="Image result for washington state university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6142" y="2964465"/>
            <a:ext cx="2245981" cy="93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" descr="Image result for university of washington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6684" y="3200320"/>
            <a:ext cx="2264716" cy="46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2" descr="Image result for gonzaga university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89611" y="5014957"/>
            <a:ext cx="1484522" cy="4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 descr="Image result for pacific lutheran university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34913" y="2098067"/>
            <a:ext cx="858588" cy="85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 descr="Image result for seattle university log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88551" y="5024176"/>
            <a:ext cx="1530700" cy="43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2" descr="Image result for whitman college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97731" y="5030924"/>
            <a:ext cx="1709260" cy="49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2" descr="Image result for bates technical college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48715" y="4252829"/>
            <a:ext cx="1363227" cy="32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2" descr="Image result for whatcom community college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65878" y="3208892"/>
            <a:ext cx="1776046" cy="44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2" descr="Image result for north seattle community college logo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49291" y="4091703"/>
            <a:ext cx="1157070" cy="75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2" descr="Image result for gene juarez logo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440003" y="3111372"/>
            <a:ext cx="1307497" cy="74856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2"/>
          <p:cNvSpPr txBox="1"/>
          <p:nvPr/>
        </p:nvSpPr>
        <p:spPr>
          <a:xfrm>
            <a:off x="3297001" y="6230652"/>
            <a:ext cx="85524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US" sz="1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s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... Puede encontrar una lista en línea en </a:t>
            </a:r>
            <a:r>
              <a:rPr lang="es-US" sz="1700" b="1" u="sng">
                <a:solidFill>
                  <a:srgbClr val="3650A2"/>
                </a:solidFill>
                <a:latin typeface="Calibri"/>
                <a:ea typeface="Calibri"/>
                <a:cs typeface="Calibri"/>
                <a:sym typeface="Calibri"/>
              </a:rPr>
              <a:t>www.wsac.wa.gov/sfa-institutions</a:t>
            </a:r>
            <a:r>
              <a:rPr lang="es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/>
          <p:nvPr/>
        </p:nvSpPr>
        <p:spPr>
          <a:xfrm>
            <a:off x="-1" y="0"/>
            <a:ext cx="4380757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-5237" y="3886220"/>
            <a:ext cx="4605806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/>
          <p:nvPr/>
        </p:nvSpPr>
        <p:spPr>
          <a:xfrm>
            <a:off x="471967" y="958336"/>
            <a:ext cx="3357086" cy="230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¿QUÉ </a:t>
            </a:r>
            <a:r>
              <a:rPr lang="es-US" sz="5400" b="1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SIGUE</a:t>
            </a:r>
            <a:r>
              <a:rPr lang="es-US" sz="5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364" name="Google Shape;364;p13"/>
          <p:cNvSpPr txBox="1"/>
          <p:nvPr/>
        </p:nvSpPr>
        <p:spPr>
          <a:xfrm>
            <a:off x="489668" y="4367074"/>
            <a:ext cx="419100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CUMPLIMIENTO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s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Asegúrese de revisar </a:t>
            </a:r>
            <a:r>
              <a:rPr lang="es-US" sz="1900">
                <a:solidFill>
                  <a:srgbClr val="FFFFFF"/>
                </a:solidFill>
              </a:rPr>
              <a:t>los </a:t>
            </a:r>
            <a:r>
              <a:rPr lang="es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requisitos del compromiso para recibir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s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 Bound.</a:t>
            </a:r>
          </a:p>
        </p:txBody>
      </p:sp>
      <p:sp>
        <p:nvSpPr>
          <p:cNvPr id="365" name="Google Shape;365;p13"/>
          <p:cNvSpPr txBox="1"/>
          <p:nvPr/>
        </p:nvSpPr>
        <p:spPr>
          <a:xfrm>
            <a:off x="5176463" y="638387"/>
            <a:ext cx="17957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ts val="11000"/>
              <a:buFont typeface="Arial"/>
              <a:buNone/>
            </a:pPr>
            <a:r>
              <a:rPr lang="es-US" sz="11000" b="1" i="0" u="none" strike="noStrike" cap="none">
                <a:solidFill>
                  <a:srgbClr val="38C6F4"/>
                </a:solidFill>
                <a:latin typeface="Arial"/>
                <a:ea typeface="Arial"/>
                <a:cs typeface="Arial"/>
                <a:sym typeface="Arial"/>
              </a:rPr>
              <a:t>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7001504" y="908064"/>
            <a:ext cx="464879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1" i="0" u="none" strike="noStrike" cap="none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0" i="0" u="none" strike="noStrike" cap="none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Asegúrese de tomar los cursos adecuados para graduarse y para la admisión a la universidad.</a:t>
            </a:r>
          </a:p>
        </p:txBody>
      </p:sp>
      <p:sp>
        <p:nvSpPr>
          <p:cNvPr id="367" name="Google Shape;367;p13"/>
          <p:cNvSpPr txBox="1"/>
          <p:nvPr/>
        </p:nvSpPr>
        <p:spPr>
          <a:xfrm>
            <a:off x="5176463" y="2365587"/>
            <a:ext cx="17957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ts val="11000"/>
              <a:buFont typeface="Arial"/>
              <a:buNone/>
            </a:pPr>
            <a:r>
              <a:rPr lang="es-US" sz="11000" b="1" i="0" u="none" strike="noStrike" cap="none">
                <a:solidFill>
                  <a:srgbClr val="38C6F4"/>
                </a:solidFill>
                <a:latin typeface="Arial"/>
                <a:ea typeface="Arial"/>
                <a:cs typeface="Arial"/>
                <a:sym typeface="Arial"/>
              </a:rPr>
              <a:t>B: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3"/>
          <p:cNvSpPr txBox="1"/>
          <p:nvPr/>
        </p:nvSpPr>
        <p:spPr>
          <a:xfrm>
            <a:off x="7001504" y="2673364"/>
            <a:ext cx="47713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1" i="0" u="none" strike="noStrike" cap="none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PLANEACIÓN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0" i="0" u="none" strike="noStrike" cap="none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Explore opciones de universidades y empleo con su consejero.</a:t>
            </a:r>
          </a:p>
        </p:txBody>
      </p:sp>
      <p:sp>
        <p:nvSpPr>
          <p:cNvPr id="369" name="Google Shape;369;p13"/>
          <p:cNvSpPr txBox="1"/>
          <p:nvPr/>
        </p:nvSpPr>
        <p:spPr>
          <a:xfrm>
            <a:off x="5176463" y="4059297"/>
            <a:ext cx="17957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ts val="11000"/>
              <a:buFont typeface="Arial"/>
              <a:buNone/>
            </a:pPr>
            <a:r>
              <a:rPr lang="es-US" sz="11000" b="1" i="0" u="none" strike="noStrike" cap="none">
                <a:solidFill>
                  <a:srgbClr val="38C6F4"/>
                </a:solidFill>
                <a:latin typeface="Arial"/>
                <a:ea typeface="Arial"/>
                <a:cs typeface="Arial"/>
                <a:sym typeface="Arial"/>
              </a:rPr>
              <a:t>C: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 txBox="1"/>
          <p:nvPr/>
        </p:nvSpPr>
        <p:spPr>
          <a:xfrm>
            <a:off x="7001504" y="4367074"/>
            <a:ext cx="477139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1" i="0" u="none" strike="noStrike" cap="none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PRESENTAR LA SOLICITUD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0" i="0" u="none" strike="noStrike" cap="none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Durante su último año de preparatoria presente la solicitud para las universidades elegibles y para recibir ayuda financiera, ya sea ante FAFSA o WASFA.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/>
          <p:nvPr/>
        </p:nvSpPr>
        <p:spPr>
          <a:xfrm>
            <a:off x="2" y="0"/>
            <a:ext cx="4600568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C6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587435" y="1609405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LO QUE</a:t>
            </a:r>
            <a:r>
              <a:rPr lang="es-US" sz="5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NECESITA </a:t>
            </a:r>
            <a:br>
              <a:rPr lang="en-US" sz="5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SABER:</a:t>
            </a:r>
            <a:br>
              <a:rPr lang="en-US" sz="4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-5238" y="3898095"/>
            <a:ext cx="4869338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464631" y="4287975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¡HAY </a:t>
            </a:r>
            <a:b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REQUISITOS</a:t>
            </a: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PERO </a:t>
            </a:r>
            <a:b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TAMBIÉN HAY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FLEXIBILIDAD!</a:t>
            </a:r>
          </a:p>
        </p:txBody>
      </p:sp>
      <p:sp>
        <p:nvSpPr>
          <p:cNvPr id="390" name="Google Shape;390;p15"/>
          <p:cNvSpPr txBox="1"/>
          <p:nvPr/>
        </p:nvSpPr>
        <p:spPr>
          <a:xfrm>
            <a:off x="5432375" y="1347002"/>
            <a:ext cx="6294994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Debe inscribirse a la universidad dentro del primer año a partir de su graduación de la preparatoria.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Debe usarse dentro de un plazo de cinco años a partir de su graduación de la preparatoria (los fundos de CB para la generación de 2024 expira en el año 2029). 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0" i="0" u="none" strike="noStrike" cap="none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US" sz="2000" b="0" i="0" u="none" strike="noStrike" cap="none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Bound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es un compromiso de cuatro años (12 trimestres u 8 semestres).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Estar en “buenos términos” con su universidad para mantener la beca (GPA, código de honor, etc.).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Presentar la FAFSA o WASFA cada año: la elegibilidad de ingresos se verifica cada año escolar.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"/>
          <p:cNvSpPr/>
          <p:nvPr/>
        </p:nvSpPr>
        <p:spPr>
          <a:xfrm>
            <a:off x="5215321" y="0"/>
            <a:ext cx="6976678" cy="68580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/>
          <p:cNvSpPr txBox="1"/>
          <p:nvPr/>
        </p:nvSpPr>
        <p:spPr>
          <a:xfrm>
            <a:off x="424827" y="226584"/>
            <a:ext cx="4706882" cy="227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800"/>
              <a:buFont typeface="Arial"/>
              <a:buNone/>
            </a:pPr>
            <a:r>
              <a:rPr lang="es-US" sz="32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Estudiantes de preparatoria: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800"/>
              <a:buFont typeface="Arial"/>
              <a:buNone/>
            </a:pPr>
            <a:r>
              <a:rPr lang="es-US" sz="4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¡MANTÉNGANSE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800"/>
              <a:buFont typeface="Arial"/>
              <a:buNone/>
            </a:pPr>
            <a:r>
              <a:rPr lang="es-US" sz="4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EN CONTACTO!</a:t>
            </a:r>
          </a:p>
        </p:txBody>
      </p:sp>
      <p:sp>
        <p:nvSpPr>
          <p:cNvPr id="398" name="Google Shape;398;p16"/>
          <p:cNvSpPr/>
          <p:nvPr/>
        </p:nvSpPr>
        <p:spPr>
          <a:xfrm>
            <a:off x="-5239" y="2689106"/>
            <a:ext cx="6932339" cy="416889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 txBox="1"/>
          <p:nvPr/>
        </p:nvSpPr>
        <p:spPr>
          <a:xfrm>
            <a:off x="7337073" y="756239"/>
            <a:ext cx="44301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s-US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¿TIENE PREGUNTAS SOBRE AYUDA FINANCIERA?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s-US" sz="2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OtterBot</a:t>
            </a:r>
            <a:r>
              <a:rPr lang="es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es un servicio gratuito de mensajes de texto diseñado para ayudar a los </a:t>
            </a:r>
            <a:r>
              <a:rPr lang="es-US" sz="2000" dirty="0">
                <a:solidFill>
                  <a:schemeClr val="dk2"/>
                </a:solidFill>
              </a:rPr>
              <a:t>estudiantes de preparatoria</a:t>
            </a:r>
            <a:r>
              <a:rPr lang="es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con información sobre ayuda financiera y acceso a la universidad. Los estudiantes pueden acceder a </a:t>
            </a:r>
            <a:r>
              <a:rPr lang="es-US" sz="2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OtterBot</a:t>
            </a:r>
            <a:r>
              <a:rPr lang="es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por medio de un mensaje de texto las 24 horas del día, los siete días de la semana.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s-US" sz="20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Envíe un mensaje de texto al </a:t>
            </a:r>
            <a:br>
              <a:rPr lang="es-US" sz="20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20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360-928-7281 </a:t>
            </a:r>
            <a:r>
              <a:rPr lang="es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diciendo: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s-US" sz="20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“Hi Otter!”</a:t>
            </a:r>
            <a:r>
              <a:rPr lang="es-US" sz="2000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(Hola, Otter) </a:t>
            </a:r>
            <a:r>
              <a:rPr lang="es-US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 aún no recibe mensajes</a:t>
            </a:r>
            <a:r>
              <a:rPr lang="es-US" sz="2000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400" name="Google Shape;400;p16"/>
          <p:cNvSpPr txBox="1"/>
          <p:nvPr/>
        </p:nvSpPr>
        <p:spPr>
          <a:xfrm>
            <a:off x="356197" y="2900142"/>
            <a:ext cx="635710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¿ESTABA INSCRITO A COLLEGE BOUND EN EL 7.</a:t>
            </a:r>
            <a:r>
              <a:rPr lang="es-US" sz="2000" b="1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8.</a:t>
            </a:r>
            <a:r>
              <a:rPr lang="es-US" sz="2000" b="1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9.</a:t>
            </a:r>
            <a:r>
              <a:rPr lang="es-US" sz="2000" b="1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GRADO?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¡NECESITAMOS SU INFORMACIÓN DE CONTACTO ACTUAL! UTILICE ESTE CÓDIGO QR SOLO LE TOMARÁ UN MINUTO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16"/>
          <p:cNvPicPr preferRelativeResize="0"/>
          <p:nvPr/>
        </p:nvPicPr>
        <p:blipFill rotWithShape="1">
          <a:blip r:embed="rId3">
            <a:alphaModFix/>
          </a:blip>
          <a:srcRect l="1884" r="9723"/>
          <a:stretch/>
        </p:blipFill>
        <p:spPr>
          <a:xfrm>
            <a:off x="5715729" y="751344"/>
            <a:ext cx="1226225" cy="164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467" y="5577758"/>
            <a:ext cx="2001832" cy="109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7A5E1A-059F-D1D8-A1E1-9BE8CF2F5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348" y="4874394"/>
            <a:ext cx="18288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"/>
          <p:cNvSpPr/>
          <p:nvPr/>
        </p:nvSpPr>
        <p:spPr>
          <a:xfrm>
            <a:off x="6619164" y="0"/>
            <a:ext cx="5572836" cy="68580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-5240" y="4735772"/>
            <a:ext cx="7607043" cy="2122227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7"/>
          <p:cNvSpPr txBox="1">
            <a:spLocks noGrp="1"/>
          </p:cNvSpPr>
          <p:nvPr>
            <p:ph type="title"/>
          </p:nvPr>
        </p:nvSpPr>
        <p:spPr>
          <a:xfrm>
            <a:off x="647165" y="921046"/>
            <a:ext cx="5675224" cy="317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5400"/>
              <a:buFont typeface="Arial"/>
              <a:buNone/>
            </a:pPr>
            <a:r>
              <a:rPr lang="es-US" sz="5400" b="1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INFORMACIÓN DE CONTACTO</a:t>
            </a:r>
            <a:br>
              <a:rPr lang="en-US" sz="5400" b="1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US" sz="320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¿No está seguro si está inscrito? </a:t>
            </a:r>
            <a:br>
              <a:rPr lang="en-US" sz="320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US" sz="320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¡Verifíquelo con su consejero!</a:t>
            </a:r>
          </a:p>
        </p:txBody>
      </p:sp>
      <p:pic>
        <p:nvPicPr>
          <p:cNvPr id="411" name="Google Shape;4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995" y="5009394"/>
            <a:ext cx="3164964" cy="157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6328" y="5974397"/>
            <a:ext cx="3321587" cy="69928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7"/>
          <p:cNvSpPr txBox="1"/>
          <p:nvPr/>
        </p:nvSpPr>
        <p:spPr>
          <a:xfrm>
            <a:off x="7212714" y="1030568"/>
            <a:ext cx="4775201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Teléfono: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1-888-535-0747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Opción 1 </a:t>
            </a:r>
            <a:b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Correo electrónico: </a:t>
            </a:r>
            <a:r>
              <a:rPr lang="es-US" sz="26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collegebound@wsac.wa.gov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/>
          <p:nvPr/>
        </p:nvSpPr>
        <p:spPr>
          <a:xfrm>
            <a:off x="517434" y="575561"/>
            <a:ext cx="11286639" cy="159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¿A QUIÉN 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CONOCE QUE HAYA IDO A LA UNIVERSIDAD?</a:t>
            </a:r>
          </a:p>
        </p:txBody>
      </p:sp>
      <p:sp>
        <p:nvSpPr>
          <p:cNvPr id="192" name="Google Shape;192;p2"/>
          <p:cNvSpPr txBox="1"/>
          <p:nvPr/>
        </p:nvSpPr>
        <p:spPr>
          <a:xfrm>
            <a:off x="4510620" y="5443276"/>
            <a:ext cx="2966483" cy="369332"/>
          </a:xfrm>
          <a:prstGeom prst="rect">
            <a:avLst/>
          </a:prstGeom>
          <a:solidFill>
            <a:srgbClr val="38C6F4"/>
          </a:solidFill>
          <a:ln w="9525" cap="flat" cmpd="sng">
            <a:solidFill>
              <a:srgbClr val="38C6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937" y="2174730"/>
            <a:ext cx="9832520" cy="418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/>
        </p:nvSpPr>
        <p:spPr>
          <a:xfrm>
            <a:off x="583181" y="684944"/>
            <a:ext cx="845631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¿POR QUÉ 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DEBERÍA IR A LA UNIVERSIDAD?</a:t>
            </a:r>
          </a:p>
        </p:txBody>
      </p:sp>
      <p:sp>
        <p:nvSpPr>
          <p:cNvPr id="199" name="Google Shape;199;p3"/>
          <p:cNvSpPr/>
          <p:nvPr/>
        </p:nvSpPr>
        <p:spPr>
          <a:xfrm>
            <a:off x="0" y="2717074"/>
            <a:ext cx="12192000" cy="4140926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663728" y="3153991"/>
            <a:ext cx="11356476" cy="318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Más educación = Más dinero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Obtener un título universitario = Tener más oportunidades laborales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MAYORÍA</a:t>
            </a: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los empleos en Washington requieren un título universitario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 DIVERTIDO y puede conocer gente de todas partes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/>
          <p:nvPr/>
        </p:nvSpPr>
        <p:spPr>
          <a:xfrm>
            <a:off x="0" y="0"/>
            <a:ext cx="4605867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294412" y="2895025"/>
            <a:ext cx="4177835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EDUCACIÓN</a:t>
            </a:r>
            <a:r>
              <a:rPr lang="es-US" sz="48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SIGNIFICA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</a:t>
            </a:r>
            <a:b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DINERO</a:t>
            </a:r>
            <a:br>
              <a:rPr lang="en-US" sz="48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800" b="0" i="0" u="none" strike="noStrike" cap="none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4717093" y="252255"/>
            <a:ext cx="3042083" cy="164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600"/>
              <a:buFont typeface="Arial Narrow"/>
              <a:buNone/>
            </a:pPr>
            <a:r>
              <a:rPr lang="es-US" sz="36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PROMEDIO DE INGRESOS POR NIVEL DE EDUCACIÓN</a:t>
            </a:r>
          </a:p>
        </p:txBody>
      </p:sp>
      <p:pic>
        <p:nvPicPr>
          <p:cNvPr id="209" name="Google Shape;209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3453" y="3144306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4594" y="2147869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9236" y="2202001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7911" y="3217008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947" y="3217008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7498" y="1078730"/>
            <a:ext cx="1508262" cy="150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"/>
          <p:cNvSpPr txBox="1"/>
          <p:nvPr/>
        </p:nvSpPr>
        <p:spPr>
          <a:xfrm>
            <a:off x="5173453" y="4499406"/>
            <a:ext cx="1551597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$35,464</a:t>
            </a:r>
          </a:p>
        </p:txBody>
      </p:sp>
      <p:sp>
        <p:nvSpPr>
          <p:cNvPr id="216" name="Google Shape;216;p4"/>
          <p:cNvSpPr txBox="1"/>
          <p:nvPr/>
        </p:nvSpPr>
        <p:spPr>
          <a:xfrm>
            <a:off x="6625070" y="4499406"/>
            <a:ext cx="1551597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s-US" sz="3200" b="1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44</a:t>
            </a:r>
            <a:r>
              <a:rPr lang="es-US" sz="3200" b="1" i="0" u="none" strike="noStrike" cap="none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,356</a:t>
            </a:r>
          </a:p>
        </p:txBody>
      </p:sp>
      <p:sp>
        <p:nvSpPr>
          <p:cNvPr id="217" name="Google Shape;217;p4"/>
          <p:cNvSpPr txBox="1"/>
          <p:nvPr/>
        </p:nvSpPr>
        <p:spPr>
          <a:xfrm>
            <a:off x="8331534" y="4449681"/>
            <a:ext cx="1551597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s-US" sz="3200" b="1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52</a:t>
            </a:r>
            <a:r>
              <a:rPr lang="es-US" sz="3200" b="1" i="0" u="none" strike="noStrike" cap="none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,260</a:t>
            </a:r>
          </a:p>
        </p:txBody>
      </p:sp>
      <p:sp>
        <p:nvSpPr>
          <p:cNvPr id="218" name="Google Shape;218;p4"/>
          <p:cNvSpPr txBox="1"/>
          <p:nvPr/>
        </p:nvSpPr>
        <p:spPr>
          <a:xfrm>
            <a:off x="5114348" y="5529622"/>
            <a:ext cx="13414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Preparatoria sin terminar</a:t>
            </a:r>
          </a:p>
        </p:txBody>
      </p:sp>
      <p:sp>
        <p:nvSpPr>
          <p:cNvPr id="219" name="Google Shape;219;p4"/>
          <p:cNvSpPr txBox="1"/>
          <p:nvPr/>
        </p:nvSpPr>
        <p:spPr>
          <a:xfrm>
            <a:off x="6744300" y="5529621"/>
            <a:ext cx="14042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Certificado de preparatoria</a:t>
            </a:r>
          </a:p>
        </p:txBody>
      </p:sp>
      <p:sp>
        <p:nvSpPr>
          <p:cNvPr id="220" name="Google Shape;220;p4"/>
          <p:cNvSpPr txBox="1"/>
          <p:nvPr/>
        </p:nvSpPr>
        <p:spPr>
          <a:xfrm>
            <a:off x="9928240" y="5529619"/>
            <a:ext cx="14243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Título universitario</a:t>
            </a:r>
          </a:p>
        </p:txBody>
      </p:sp>
      <p:pic>
        <p:nvPicPr>
          <p:cNvPr id="221" name="Google Shape;2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4443" y="3217008"/>
            <a:ext cx="1511939" cy="150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5308" y="2200162"/>
            <a:ext cx="1511939" cy="151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082" y="1129309"/>
            <a:ext cx="1511939" cy="151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2856" y="65594"/>
            <a:ext cx="1511939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"/>
          <p:cNvSpPr txBox="1"/>
          <p:nvPr/>
        </p:nvSpPr>
        <p:spPr>
          <a:xfrm>
            <a:off x="9838251" y="4499400"/>
            <a:ext cx="1551600" cy="1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s-US" sz="3200" b="1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74</a:t>
            </a:r>
            <a:r>
              <a:rPr lang="es-US" sz="3200" b="1" i="0" u="none" strike="noStrike" cap="none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,464</a:t>
            </a:r>
          </a:p>
        </p:txBody>
      </p:sp>
      <p:sp>
        <p:nvSpPr>
          <p:cNvPr id="226" name="Google Shape;226;p4"/>
          <p:cNvSpPr txBox="1"/>
          <p:nvPr/>
        </p:nvSpPr>
        <p:spPr>
          <a:xfrm>
            <a:off x="8405055" y="5529619"/>
            <a:ext cx="14640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Grado de asociado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/>
          <p:nvPr/>
        </p:nvSpPr>
        <p:spPr>
          <a:xfrm>
            <a:off x="583181" y="684944"/>
            <a:ext cx="974122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¿QUÉ TIPO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DE UNIVERSIDADES EXISTEN?</a:t>
            </a:r>
          </a:p>
        </p:txBody>
      </p:sp>
      <p:sp>
        <p:nvSpPr>
          <p:cNvPr id="232" name="Google Shape;232;p5"/>
          <p:cNvSpPr/>
          <p:nvPr/>
        </p:nvSpPr>
        <p:spPr>
          <a:xfrm>
            <a:off x="0" y="2717074"/>
            <a:ext cx="12192000" cy="4140926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578509" y="2764612"/>
            <a:ext cx="3298706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CTC (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Community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and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Technical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Colleges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, Colegios </a:t>
            </a: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omunitarios y Escuelas </a:t>
            </a: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écnicas)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Escuelas que ofrecen grados y certificados de asociado que incluyen determinadas profesiones.</a:t>
            </a:r>
          </a:p>
        </p:txBody>
      </p:sp>
      <p:sp>
        <p:nvSpPr>
          <p:cNvPr id="234" name="Google Shape;234;p5"/>
          <p:cNvSpPr txBox="1"/>
          <p:nvPr/>
        </p:nvSpPr>
        <p:spPr>
          <a:xfrm>
            <a:off x="4455724" y="2826186"/>
            <a:ext cx="329870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Vocacional Privada de 2 años o Escuela de Formación Profesional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Escuelas que proporcionan educación para una carrera específica. </a:t>
            </a:r>
          </a:p>
        </p:txBody>
      </p:sp>
      <p:sp>
        <p:nvSpPr>
          <p:cNvPr id="235" name="Google Shape;235;p5"/>
          <p:cNvSpPr txBox="1"/>
          <p:nvPr/>
        </p:nvSpPr>
        <p:spPr>
          <a:xfrm>
            <a:off x="8332786" y="2826186"/>
            <a:ext cx="3298706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6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Universidad Pública y Privada de 4 años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Escuelas que ofrecen títulos universitarios y que normalmente duran 4 años de estudio de tiempo completo.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0"/>
            <a:ext cx="5505162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199488" y="1970139"/>
            <a:ext cx="5259952" cy="291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EDUCACIÓN </a:t>
            </a: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SIGNIFICA 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OPCIONES DE EMPLEO</a:t>
            </a:r>
          </a:p>
        </p:txBody>
      </p:sp>
      <p:sp>
        <p:nvSpPr>
          <p:cNvPr id="242" name="Google Shape;242;p6"/>
          <p:cNvSpPr txBox="1"/>
          <p:nvPr/>
        </p:nvSpPr>
        <p:spPr>
          <a:xfrm>
            <a:off x="5688024" y="-258466"/>
            <a:ext cx="6487351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2800" b="1" i="0" cap="none" dirty="0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EMPLEOS DE APRENDIZAJE PROFESIONAL</a:t>
            </a:r>
          </a:p>
        </p:txBody>
      </p:sp>
      <p:sp>
        <p:nvSpPr>
          <p:cNvPr id="243" name="Google Shape;243;p6"/>
          <p:cNvSpPr txBox="1"/>
          <p:nvPr/>
        </p:nvSpPr>
        <p:spPr>
          <a:xfrm>
            <a:off x="5693529" y="1881456"/>
            <a:ext cx="6074792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2800" b="1" i="0" cap="none" dirty="0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EMPLEOS DE GRADO DE ASOCIADO</a:t>
            </a:r>
          </a:p>
        </p:txBody>
      </p:sp>
      <p:sp>
        <p:nvSpPr>
          <p:cNvPr id="244" name="Google Shape;244;p6"/>
          <p:cNvSpPr txBox="1"/>
          <p:nvPr/>
        </p:nvSpPr>
        <p:spPr>
          <a:xfrm>
            <a:off x="5644228" y="4112538"/>
            <a:ext cx="5861723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2800" b="1" i="0" cap="none" dirty="0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EMPLEOS CON TÍTULO UNIVERSITARIO</a:t>
            </a:r>
          </a:p>
        </p:txBody>
      </p:sp>
      <p:sp>
        <p:nvSpPr>
          <p:cNvPr id="245" name="Google Shape;245;p6"/>
          <p:cNvSpPr txBox="1"/>
          <p:nvPr/>
        </p:nvSpPr>
        <p:spPr>
          <a:xfrm>
            <a:off x="5688025" y="2841876"/>
            <a:ext cx="18348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Artes culinarias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Asistente legal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Higiene dental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Cosmetología</a:t>
            </a:r>
          </a:p>
        </p:txBody>
      </p:sp>
      <p:sp>
        <p:nvSpPr>
          <p:cNvPr id="246" name="Google Shape;246;p6"/>
          <p:cNvSpPr txBox="1"/>
          <p:nvPr/>
        </p:nvSpPr>
        <p:spPr>
          <a:xfrm>
            <a:off x="5623738" y="5108983"/>
            <a:ext cx="244990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Funcionario del servicio exterior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Investigador de mercado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 social</a:t>
            </a:r>
          </a:p>
        </p:txBody>
      </p:sp>
      <p:sp>
        <p:nvSpPr>
          <p:cNvPr id="247" name="Google Shape;247;p6"/>
          <p:cNvSpPr txBox="1"/>
          <p:nvPr/>
        </p:nvSpPr>
        <p:spPr>
          <a:xfrm>
            <a:off x="7904330" y="5075733"/>
            <a:ext cx="222849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Ejecutivo de mercadotecnia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Organizador comunitario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</a:p>
        </p:txBody>
      </p:sp>
      <p:sp>
        <p:nvSpPr>
          <p:cNvPr id="248" name="Google Shape;248;p6"/>
          <p:cNvSpPr txBox="1"/>
          <p:nvPr/>
        </p:nvSpPr>
        <p:spPr>
          <a:xfrm>
            <a:off x="10060252" y="5142235"/>
            <a:ext cx="222849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Biólogo marino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Ingeniero químico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Desarrollador de aplicaciones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Abogado</a:t>
            </a:r>
          </a:p>
        </p:txBody>
      </p:sp>
      <p:sp>
        <p:nvSpPr>
          <p:cNvPr id="249" name="Google Shape;249;p6"/>
          <p:cNvSpPr txBox="1"/>
          <p:nvPr/>
        </p:nvSpPr>
        <p:spPr>
          <a:xfrm>
            <a:off x="7826416" y="2871530"/>
            <a:ext cx="22172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Fisioterapeuta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Técnico radiológico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Planeador eléctrico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Ingeniero electrónico</a:t>
            </a:r>
          </a:p>
        </p:txBody>
      </p:sp>
      <p:sp>
        <p:nvSpPr>
          <p:cNvPr id="250" name="Google Shape;250;p6"/>
          <p:cNvSpPr txBox="1"/>
          <p:nvPr/>
        </p:nvSpPr>
        <p:spPr>
          <a:xfrm>
            <a:off x="10043627" y="2841875"/>
            <a:ext cx="202274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Asistente informático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Desarrollador web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Enfermero registrado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Ciberseguridad</a:t>
            </a:r>
          </a:p>
        </p:txBody>
      </p:sp>
      <p:sp>
        <p:nvSpPr>
          <p:cNvPr id="251" name="Google Shape;251;p6"/>
          <p:cNvSpPr txBox="1"/>
          <p:nvPr/>
        </p:nvSpPr>
        <p:spPr>
          <a:xfrm>
            <a:off x="5688024" y="857728"/>
            <a:ext cx="23689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Mecánico aeronáutico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Mecánico automotriz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Albañil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Carpintero</a:t>
            </a:r>
          </a:p>
        </p:txBody>
      </p:sp>
      <p:sp>
        <p:nvSpPr>
          <p:cNvPr id="252" name="Google Shape;252;p6"/>
          <p:cNvSpPr txBox="1"/>
          <p:nvPr/>
        </p:nvSpPr>
        <p:spPr>
          <a:xfrm>
            <a:off x="7887706" y="841915"/>
            <a:ext cx="201542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Electricista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Bombero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Conductor de camión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Soldador</a:t>
            </a:r>
          </a:p>
        </p:txBody>
      </p:sp>
      <p:sp>
        <p:nvSpPr>
          <p:cNvPr id="253" name="Google Shape;253;p6"/>
          <p:cNvSpPr txBox="1"/>
          <p:nvPr/>
        </p:nvSpPr>
        <p:spPr>
          <a:xfrm>
            <a:off x="9792278" y="841915"/>
            <a:ext cx="236899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Plomero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Cantero de cemento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Encargado de control de tránsito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Pintores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 txBox="1"/>
          <p:nvPr/>
        </p:nvSpPr>
        <p:spPr>
          <a:xfrm>
            <a:off x="583181" y="684944"/>
            <a:ext cx="845631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¿CÓMO </a:t>
            </a:r>
            <a:r>
              <a:rPr lang="es-US" sz="5400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PUEDO PAGAR LA UNIVERSIDAD?</a:t>
            </a:r>
          </a:p>
        </p:txBody>
      </p:sp>
      <p:sp>
        <p:nvSpPr>
          <p:cNvPr id="259" name="Google Shape;259;p7"/>
          <p:cNvSpPr/>
          <p:nvPr/>
        </p:nvSpPr>
        <p:spPr>
          <a:xfrm>
            <a:off x="0" y="2717074"/>
            <a:ext cx="12192000" cy="4140926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663728" y="3153991"/>
            <a:ext cx="10429842" cy="318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MITO:</a:t>
            </a:r>
            <a:r>
              <a:rPr lang="es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No puedo ir a la universidad porque es muy caro.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REALIDAD: </a:t>
            </a:r>
            <a:r>
              <a:rPr lang="es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ayuda financiera puede ayudarle a pagar la universidad. Los recursos de ayuda financiera incluyen cualquier beca, subvención, estudio y trabajo, o préstamo que le ayuden con sus gastos de la universidad.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/>
          <p:nvPr/>
        </p:nvSpPr>
        <p:spPr>
          <a:xfrm>
            <a:off x="1" y="0"/>
            <a:ext cx="5520906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242653" y="3039508"/>
            <a:ext cx="5779816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FORMAS DE PAGAR </a:t>
            </a:r>
            <a:r>
              <a:rPr lang="es-US" sz="540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LA UNIVERSIDAD</a:t>
            </a:r>
            <a:br>
              <a:rPr lang="en-US" sz="540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5812970" y="170396"/>
            <a:ext cx="5966473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3600" b="1" i="0" cap="none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TIPOS DE AYUDA FINANCIERA</a:t>
            </a:r>
          </a:p>
        </p:txBody>
      </p:sp>
      <p:sp>
        <p:nvSpPr>
          <p:cNvPr id="269" name="Google Shape;269;p8"/>
          <p:cNvSpPr txBox="1"/>
          <p:nvPr/>
        </p:nvSpPr>
        <p:spPr>
          <a:xfrm>
            <a:off x="5640440" y="894971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5673209" y="2360980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5714151" y="3786062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5723828" y="5188010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6779381" y="1351460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BECAS: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Dinero que se otorga con base en logros académicos o de otro tipo.</a:t>
            </a:r>
          </a:p>
        </p:txBody>
      </p:sp>
      <p:sp>
        <p:nvSpPr>
          <p:cNvPr id="274" name="Google Shape;274;p8"/>
          <p:cNvSpPr/>
          <p:nvPr/>
        </p:nvSpPr>
        <p:spPr>
          <a:xfrm>
            <a:off x="6779381" y="2813251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SUBVENCIONES:</a:t>
            </a:r>
            <a:r>
              <a:rPr lang="es-US" sz="200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Una forma de ayuda gratuita, normalmente con base en necesidades financiares.</a:t>
            </a:r>
          </a:p>
        </p:txBody>
      </p:sp>
      <p:sp>
        <p:nvSpPr>
          <p:cNvPr id="275" name="Google Shape;275;p8"/>
          <p:cNvSpPr/>
          <p:nvPr/>
        </p:nvSpPr>
        <p:spPr>
          <a:xfrm>
            <a:off x="6779381" y="4219799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WORK STUDY:</a:t>
            </a:r>
            <a:r>
              <a:rPr lang="es-US" sz="200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Un programa que le permite a los estudiantes trabajar dentro o fuera del campus para ganar dinero.</a:t>
            </a:r>
          </a:p>
        </p:txBody>
      </p:sp>
      <p:sp>
        <p:nvSpPr>
          <p:cNvPr id="276" name="Google Shape;276;p8"/>
          <p:cNvSpPr/>
          <p:nvPr/>
        </p:nvSpPr>
        <p:spPr>
          <a:xfrm>
            <a:off x="6779381" y="5635740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PRÉSTAMOS:</a:t>
            </a:r>
            <a:r>
              <a:rPr lang="es-US" sz="200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Dinero que pide prestado y paga con el tiempo con un interés adicional en la mayoría de los casos.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>
            <a:off x="0" y="2476500"/>
            <a:ext cx="12192000" cy="438150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 txBox="1">
            <a:spLocks noGrp="1"/>
          </p:cNvSpPr>
          <p:nvPr>
            <p:ph type="body" idx="2"/>
          </p:nvPr>
        </p:nvSpPr>
        <p:spPr>
          <a:xfrm>
            <a:off x="663728" y="3153991"/>
            <a:ext cx="10709122" cy="318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Compromiso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temprano de ayuda financiera estatal, como Washington </a:t>
            </a:r>
            <a:r>
              <a:rPr lang="es-US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Grant, para estudiantes elegibles de 7.</a:t>
            </a:r>
            <a:r>
              <a:rPr lang="es-US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8.</a:t>
            </a:r>
            <a:r>
              <a:rPr lang="es-US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y algunos de 9.</a:t>
            </a:r>
            <a:r>
              <a:rPr lang="es-US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grado. ¿No está seguro si está inscrito? ¡Verifíquelo con su consejero!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combina con otra ayuda financiera estatal para cubrir el costo promedio de la colegiatura (a las tasas de universidades públicas), algunas cuotas y una pequeña cantidad para libros = </a:t>
            </a: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compromiso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el otorgamiento de fondos. </a:t>
            </a:r>
          </a:p>
        </p:txBody>
      </p:sp>
      <p:sp>
        <p:nvSpPr>
          <p:cNvPr id="284" name="Google Shape;284;p9"/>
          <p:cNvSpPr txBox="1"/>
          <p:nvPr/>
        </p:nvSpPr>
        <p:spPr>
          <a:xfrm>
            <a:off x="583181" y="684944"/>
            <a:ext cx="70694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¿QUÉ</a:t>
            </a: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br>
              <a:rPr lang="en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COLLEGE BOUND?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Custom 14">
      <a:dk1>
        <a:srgbClr val="FFFFFF"/>
      </a:dk1>
      <a:lt1>
        <a:srgbClr val="FFFFFF"/>
      </a:lt1>
      <a:dk2>
        <a:srgbClr val="162F33"/>
      </a:dk2>
      <a:lt2>
        <a:srgbClr val="EAF0E0"/>
      </a:lt2>
      <a:accent1>
        <a:srgbClr val="FFFFFF"/>
      </a:accent1>
      <a:accent2>
        <a:srgbClr val="FFFFF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38C6F4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DD55CFCF0CD4AB964262FA2029D18" ma:contentTypeVersion="27" ma:contentTypeDescription="Create a new document." ma:contentTypeScope="" ma:versionID="d3ca2ad3b73ad6fd81e48f64f42d9d92">
  <xsd:schema xmlns:xsd="http://www.w3.org/2001/XMLSchema" xmlns:xs="http://www.w3.org/2001/XMLSchema" xmlns:p="http://schemas.microsoft.com/office/2006/metadata/properties" xmlns:ns1="http://schemas.microsoft.com/sharepoint/v3" xmlns:ns2="894dbb2b-35e3-4e40-b282-4baa343bc3bc" xmlns:ns3="2a0342cf-57d7-47d6-b188-dab1e1632426" targetNamespace="http://schemas.microsoft.com/office/2006/metadata/properties" ma:root="true" ma:fieldsID="c64d63696765491e7ab4bb37a6ae246e" ns1:_="" ns2:_="" ns3:_="">
    <xsd:import namespace="http://schemas.microsoft.com/sharepoint/v3"/>
    <xsd:import namespace="894dbb2b-35e3-4e40-b282-4baa343bc3bc"/>
    <xsd:import namespace="2a0342cf-57d7-47d6-b188-dab1e1632426"/>
    <xsd:element name="properties">
      <xsd:complexType>
        <xsd:sequence>
          <xsd:element name="documentManagement">
            <xsd:complexType>
              <xsd:all>
                <xsd:element ref="ns2:Program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Audienc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dbb2b-35e3-4e40-b282-4baa343bc3bc" elementFormDefault="qualified">
    <xsd:import namespace="http://schemas.microsoft.com/office/2006/documentManagement/types"/>
    <xsd:import namespace="http://schemas.microsoft.com/office/infopath/2007/PartnerControls"/>
    <xsd:element name="Program" ma:index="1" nillable="true" ma:displayName="Program" ma:format="Dropdown" ma:internalName="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2th Year"/>
                    <xsd:enumeration value="Accounting"/>
                    <xsd:enumeration value="Admissions"/>
                    <xsd:enumeration value="Aerospace"/>
                    <xsd:enumeration value="Agency - General"/>
                    <xsd:enumeration value="AIES"/>
                    <xsd:enumeration value="Apprenticeships"/>
                    <xsd:enumeration value="Budget"/>
                    <xsd:enumeration value="CBS"/>
                    <xsd:enumeration value="Closures"/>
                    <xsd:enumeration value="College Readiness"/>
                    <xsd:enumeration value="Comm - Analytics"/>
                    <xsd:enumeration value="Comm - Billing &amp; Subscriptions"/>
                    <xsd:enumeration value="Comm - Branding"/>
                    <xsd:enumeration value="Comm - Contracts &amp; Field Orders"/>
                    <xsd:enumeration value="Comm - CTM"/>
                    <xsd:enumeration value="Comm - Forms"/>
                    <xsd:enumeration value="Comm - GovDelivery"/>
                    <xsd:enumeration value="Comm - Graphics"/>
                    <xsd:enumeration value="Comm - In the Know"/>
                    <xsd:enumeration value="Comm - Marketing &amp; Outreach"/>
                    <xsd:enumeration value="Comm - News Media"/>
                    <xsd:enumeration value="Comm - Partnerships"/>
                    <xsd:enumeration value="Comm - Personnel"/>
                    <xsd:enumeration value="Comm - Planning"/>
                    <xsd:enumeration value="Comm - Processes &amp; Protocols"/>
                    <xsd:enumeration value="Comm - Product Development Guide"/>
                    <xsd:enumeration value="Comm - Professional Development"/>
                    <xsd:enumeration value="Comm - Reports &amp; Briefs"/>
                    <xsd:enumeration value="Comm - Resources"/>
                    <xsd:enumeration value="Comm - Social Media"/>
                    <xsd:enumeration value="Comm - Surveys"/>
                    <xsd:enumeration value="Comm - Talking Points"/>
                    <xsd:enumeration value="Comm - Templates"/>
                    <xsd:enumeration value="Comm - Tools"/>
                    <xsd:enumeration value="Comm - Websites"/>
                    <xsd:enumeration value="Compass"/>
                    <xsd:enumeration value="Competitive Grants"/>
                    <xsd:enumeration value="Complaints"/>
                    <xsd:enumeration value="Council"/>
                    <xsd:enumeration value="Degree Authorization"/>
                    <xsd:enumeration value="Dual Credit"/>
                    <xsd:enumeration value="Enrollment"/>
                    <xsd:enumeration value="Equity"/>
                    <xsd:enumeration value="External"/>
                    <xsd:enumeration value="Executive Office"/>
                    <xsd:enumeration value="FAFSA &amp; WASFA"/>
                    <xsd:enumeration value="GEAR UP"/>
                    <xsd:enumeration value="Health"/>
                    <xsd:enumeration value="Human Resources"/>
                    <xsd:enumeration value="IT"/>
                    <xsd:enumeration value="Legislative"/>
                    <xsd:enumeration value="National Guard"/>
                    <xsd:enumeration value="Otterbot"/>
                    <xsd:enumeration value="Passport"/>
                    <xsd:enumeration value="Policies and Protocols"/>
                    <xsd:enumeration value="Policy"/>
                    <xsd:enumeration value="Prior Learning"/>
                    <xsd:enumeration value="Regional Challenge Grants"/>
                    <xsd:enumeration value="Research"/>
                    <xsd:enumeration value="Residency"/>
                    <xsd:enumeration value="Roadmap &amp; SAP"/>
                    <xsd:enumeration value="SFA"/>
                    <xsd:enumeration value="Student Loan"/>
                    <xsd:enumeration value="Student Supports"/>
                    <xsd:enumeration value="SWS"/>
                    <xsd:enumeration value="Teachers"/>
                    <xsd:enumeration value="Transfers"/>
                    <xsd:enumeration value="Tuition"/>
                    <xsd:enumeration value="Veterans"/>
                    <xsd:enumeration value="WA529"/>
                    <xsd:enumeration value="Washboard"/>
                    <xsd:enumeration value="WCG"/>
                    <xsd:enumeration value="Workforce"/>
                    <xsd:enumeration value="Choice 75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Audience" ma:index="19" nillable="true" ma:displayName="Audience" ma:format="Dropdown" ma:hidden="true" ma:internalName="Audienc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-12 Students-Families"/>
                    <xsd:enumeration value="K-12 Educators"/>
                    <xsd:enumeration value="K-12 Leaders"/>
                    <xsd:enumeration value="PS Students-Families"/>
                    <xsd:enumeration value="PS Admin"/>
                    <xsd:enumeration value="PS Leaders"/>
                    <xsd:enumeration value="Council members"/>
                    <xsd:enumeration value="Elected Officials"/>
                    <xsd:enumeration value="CBOs"/>
                    <xsd:enumeration value="Internal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342cf-57d7-47d6-b188-dab1e163242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3710e048-4136-4f9f-8c26-6297aa3b2efa}" ma:internalName="TaxCatchAll" ma:showField="CatchAllData" ma:web="2a0342cf-57d7-47d6-b188-dab1e1632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a0342cf-57d7-47d6-b188-dab1e1632426" xsi:nil="true"/>
    <lcf76f155ced4ddcb4097134ff3c332f xmlns="894dbb2b-35e3-4e40-b282-4baa343bc3bc">
      <Terms xmlns="http://schemas.microsoft.com/office/infopath/2007/PartnerControls"/>
    </lcf76f155ced4ddcb4097134ff3c332f>
    <Audience xmlns="894dbb2b-35e3-4e40-b282-4baa343bc3bc" xsi:nil="true"/>
    <Program xmlns="894dbb2b-35e3-4e40-b282-4baa343bc3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5C1A3C-1649-421E-B86F-8303FB8C8C28}"/>
</file>

<file path=customXml/itemProps2.xml><?xml version="1.0" encoding="utf-8"?>
<ds:datastoreItem xmlns:ds="http://schemas.openxmlformats.org/officeDocument/2006/customXml" ds:itemID="{CBEB482C-1554-4792-B3C4-08C091E2C7E0}">
  <ds:schemaRefs>
    <ds:schemaRef ds:uri="00c171b1-1f85-462d-9d77-e7cf50056042"/>
    <ds:schemaRef ds:uri="82ea2e54-d88c-4c72-a54d-c5b9648f30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c1608fc5-614a-42b4-b87b-60122d6ecb50"/>
    <ds:schemaRef ds:uri="def4e4f5-7133-4c73-9aaf-5b8bbb1df78f"/>
  </ds:schemaRefs>
</ds:datastoreItem>
</file>

<file path=customXml/itemProps3.xml><?xml version="1.0" encoding="utf-8"?>
<ds:datastoreItem xmlns:ds="http://schemas.openxmlformats.org/officeDocument/2006/customXml" ds:itemID="{4BCA268A-6BFE-47F6-89CE-4E2B635FB9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2377</Words>
  <Application>Microsoft Office PowerPoint</Application>
  <PresentationFormat>Widescreen</PresentationFormat>
  <Paragraphs>225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Avenir</vt:lpstr>
      <vt:lpstr>Semplicita Pro</vt:lpstr>
      <vt:lpstr>Tahoma</vt:lpstr>
      <vt:lpstr>Cambria</vt:lpstr>
      <vt:lpstr>Arial Narrow</vt:lpstr>
      <vt:lpstr>Calibri</vt:lpstr>
      <vt:lpstr>Segoe UI</vt:lpstr>
      <vt:lpstr>proxima nova extrabold</vt:lpstr>
      <vt:lpstr>Twentieth Century</vt:lpstr>
      <vt:lpstr>Book Antiqua</vt:lpstr>
      <vt:lpstr>Office Theme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¿DÓNDE   PUEDE  USARLA? </vt:lpstr>
      <vt:lpstr>PowerPoint Presentation</vt:lpstr>
      <vt:lpstr>PowerPoint Presentation</vt:lpstr>
      <vt:lpstr>PowerPoint Presentation</vt:lpstr>
      <vt:lpstr>INFORMACIÓN DE CONTACTO   ¿No está seguro si está inscrito?  ¡Verifíquelo con su consejero!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Tamayose</dc:creator>
  <cp:lastModifiedBy>Rodriguez, Pablo (WSAC)</cp:lastModifiedBy>
  <cp:revision>34</cp:revision>
  <dcterms:created xsi:type="dcterms:W3CDTF">2017-10-20T17:54:45Z</dcterms:created>
  <dcterms:modified xsi:type="dcterms:W3CDTF">2023-09-19T14:03:00Z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0x0101004EF64904522D3C47B4C5D78BD93A5B69</vt:lpwstr>
  </property>
  <property fmtid="{D5CDD505-2E9C-101B-9397-08002B2CF9AE}" pid="3" name="MediaServiceImageTags">
    <vt:lpwstr/>
  </property>
</Properties>
</file>