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9" r:id="rId16"/>
    <p:sldId id="266" r:id="rId17"/>
    <p:sldId id="267" r:id="rId18"/>
    <p:sldId id="268" r:id="rId19"/>
    <p:sldId id="270" r:id="rId20"/>
    <p:sldId id="271" r:id="rId21"/>
    <p:sldId id="272" r:id="rId22"/>
  </p:sldIdLst>
  <p:sldSz cx="12192000" cy="6858000"/>
  <p:notesSz cx="6858000" cy="9144000"/>
  <p:embeddedFontLst>
    <p:embeddedFont>
      <p:font typeface="Arial Narrow" panose="020B0606020202030204" pitchFamily="34" charset="0"/>
      <p:regular r:id="rId24"/>
      <p:bold r:id="rId25"/>
      <p:italic r:id="rId26"/>
      <p:boldItalic r:id="rId27"/>
    </p:embeddedFont>
    <p:embeddedFont>
      <p:font typeface="Book Antiqua" panose="02040602050305030304"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
      <p:font typeface="Tahoma" panose="020B0604030504040204" pitchFamily="3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HFsXT4IC0LXsRcK4ph54O9KiVD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2F608-56B1-8483-312D-BF24720427CF}" name="Pham, Kathie (WSAC)" initials="PK(" userId="S::kathiep@wsac.wa.gov::8487b419-d2fe-49b0-8524-996ca1570628" providerId="AD"/>
  <p188:author id="{31082212-82E0-9334-D782-164AFAD4FC0C}" name="Wise, Rashel (WSAC)" initials="WR(" userId="S::RashelW@wsac.wa.gov::1b6ef7be-6e0a-4c5a-8e28-788587cdbee2" providerId="AD"/>
  <p188:author id="{0285737B-07D5-B6B5-0F60-BCC7791B28AD}" name="Weiss, Sarah (WSAC)" initials="WS(" userId="S::SarahWe@wsac.wa.gov::7af0752b-ca6d-4f39-8355-b105d64f12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ollab Tes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9A0FA-0C3D-46F2-94C3-1A7106548A83}" v="3" dt="2023-08-29T04:22:23.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18" autoAdjust="0"/>
  </p:normalViewPr>
  <p:slideViewPr>
    <p:cSldViewPr snapToGrid="0">
      <p:cViewPr varScale="1">
        <p:scale>
          <a:sx n="106" d="100"/>
          <a:sy n="106" d="100"/>
        </p:scale>
        <p:origin x="23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6.fntdata"/><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openxmlformats.org/officeDocument/2006/relationships/font" Target="fonts/font21.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customschemas.google.com/relationships/presentationmetadata" Target="metadata"/><Relationship Id="rId20" Type="http://schemas.openxmlformats.org/officeDocument/2006/relationships/slide" Target="slides/slide15.xml"/><Relationship Id="rId41"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sac.wa.gov/college-bound#income-eligibility-to-receive-cb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sac.wa.gov/sfa-institution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urvey.alchemer.com/s3/6934265/CB-Contact-Info-Webpage?utm_source=form&amp;utm_medium=studentppt&amp;utm_campaign=CSF+pp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800" dirty="0">
                <a:effectLst/>
                <a:latin typeface="Segoe UI" panose="020B0502040204020203" pitchFamily="34" charset="0"/>
              </a:rPr>
              <a:t>In order to receive College Bound, you had to complete an application, or you were automatically enrolled in middle school. If you have questions about whether you have a complete College Bound application </a:t>
            </a:r>
            <a:r>
              <a:rPr lang="en-US" dirty="0"/>
              <a:t>contact your counselor or Washington Student Achievement Council at collegebound@wsac.wa.gov.</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b="1" dirty="0">
                <a:highlight>
                  <a:srgbClr val="FFFF00"/>
                </a:highlight>
              </a:rPr>
              <a:t>Please note: The class of 2026 is the first completely auto-enrolled class.</a:t>
            </a:r>
            <a:endParaRPr b="1" dirty="0">
              <a:highlight>
                <a:srgbClr val="FFFF00"/>
              </a:highlight>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88" name="Google Shape;28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Clr>
                <a:schemeClr val="dk1"/>
              </a:buClr>
              <a:buSzPts val="1200"/>
            </a:pPr>
            <a:r>
              <a:rPr lang="en-US" b="0" dirty="0">
                <a:latin typeface="Twentieth Century"/>
                <a:ea typeface="Twentieth Century"/>
                <a:cs typeface="Twentieth Century"/>
                <a:sym typeface="Twentieth Century"/>
              </a:rPr>
              <a:t>We want to make sure that you meet all the requirements so that you are able to receive all your scholarship.</a:t>
            </a:r>
            <a:r>
              <a:rPr lang="en-US" dirty="0">
                <a:latin typeface="Twentieth Century"/>
                <a:ea typeface="Twentieth Century"/>
                <a:cs typeface="Twentieth Century"/>
                <a:sym typeface="Twentieth Century"/>
              </a:rPr>
              <a:t> </a:t>
            </a:r>
            <a:r>
              <a:rPr lang="en-US" b="0" dirty="0">
                <a:latin typeface="Twentieth Century"/>
                <a:ea typeface="Twentieth Century"/>
                <a:cs typeface="Twentieth Century"/>
                <a:sym typeface="Twentieth Century"/>
              </a:rPr>
              <a:t> In order to remain eligible, you need to complete all of the following pledge requirements.</a:t>
            </a:r>
            <a:endParaRPr dirty="0"/>
          </a:p>
          <a:p>
            <a:pPr marL="0" marR="0" lvl="0" indent="0" algn="l" rtl="0">
              <a:lnSpc>
                <a:spcPct val="100000"/>
              </a:lnSpc>
              <a:spcBef>
                <a:spcPts val="0"/>
              </a:spcBef>
              <a:spcAft>
                <a:spcPts val="0"/>
              </a:spcAft>
              <a:buClr>
                <a:schemeClr val="dk1"/>
              </a:buClr>
              <a:buSzPts val="1200"/>
              <a:buFont typeface="Twentieth Century"/>
              <a:buNone/>
            </a:pPr>
            <a:endParaRPr lang="en-US" b="0" dirty="0">
              <a:latin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dirty="0"/>
              <a:t>After being enrolled in middle school, eligible students must fulfill the College Bound requirements:</a:t>
            </a:r>
          </a:p>
          <a:p>
            <a:pPr rtl="0"/>
            <a:r>
              <a:rPr lang="en-US" dirty="0"/>
              <a:t> </a:t>
            </a:r>
          </a:p>
          <a:p>
            <a:pPr>
              <a:buFont typeface="Arial" panose="020B0604020202020204" pitchFamily="34" charset="0"/>
              <a:buChar char="•"/>
              <a:defRPr/>
            </a:pPr>
            <a:r>
              <a:rPr lang="en-US" b="1" dirty="0"/>
              <a:t>NEW: Beginning fall 2023, there is no high school GPA requirement if you who plan to attend a community college or technical school. </a:t>
            </a:r>
            <a:endParaRPr lang="en-US" dirty="0"/>
          </a:p>
          <a:p>
            <a:pPr rtl="0">
              <a:buFont typeface="Arial" panose="020B0604020202020204" pitchFamily="34" charset="0"/>
              <a:buChar char="•"/>
            </a:pPr>
            <a:r>
              <a:rPr lang="en-US" b="1" dirty="0"/>
              <a:t>Graduate from a Washington State high school with a 2.0 GPA or better if you plan to attend a four-year public or private college right after high school.</a:t>
            </a:r>
          </a:p>
          <a:p>
            <a:pPr rtl="0">
              <a:buFont typeface="Arial" panose="020B0604020202020204" pitchFamily="34" charset="0"/>
              <a:buChar char="•"/>
            </a:pPr>
            <a:r>
              <a:rPr lang="en-US" dirty="0"/>
              <a:t>Have no felony convictions.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Be income eligible, as determined by your college using the information from your FAFSA or WASFA. You can view current income requirements for the CBS by visiting </a:t>
            </a:r>
            <a:r>
              <a:rPr lang="en-US" dirty="0">
                <a:effectLst/>
                <a:hlinkClick r:id="rId3" tooltip="https://wsac.wa.gov/college-bound#income-eligibility-to-receive-cbs"/>
              </a:rPr>
              <a:t>wsac.wa.gov/college-bound#income-eligibility-to-receive-cbs</a:t>
            </a:r>
            <a:r>
              <a:rPr lang="en-US" dirty="0"/>
              <a:t> </a:t>
            </a:r>
          </a:p>
          <a:p>
            <a:pPr rtl="0">
              <a:buFont typeface="Arial" panose="020B0604020202020204" pitchFamily="34" charset="0"/>
              <a:buChar char="•"/>
            </a:pPr>
            <a:r>
              <a:rPr lang="en-US" dirty="0"/>
              <a:t>Get accepted to and go to one of the over 65 participating colleges or universities or programs within one year of graduating high school. Visit </a:t>
            </a:r>
            <a:r>
              <a:rPr lang="en-US" dirty="0">
                <a:effectLst/>
                <a:hlinkClick r:id="rId4" tooltip="https://wsac.wa.gov/sfa-institutions"/>
              </a:rPr>
              <a:t>wsac.wa.gov/sfa-institutions</a:t>
            </a:r>
            <a:r>
              <a:rPr lang="en-US" dirty="0"/>
              <a:t> for a complete list of eligible schools</a:t>
            </a:r>
          </a:p>
          <a:p>
            <a:pPr rtl="0"/>
            <a:r>
              <a:rPr lang="en-US" dirty="0"/>
              <a:t> </a:t>
            </a:r>
          </a:p>
          <a:p>
            <a:pPr rtl="0"/>
            <a:r>
              <a:rPr lang="en-US" dirty="0"/>
              <a:t> </a:t>
            </a:r>
          </a:p>
          <a:p>
            <a:pPr marL="0" marR="0" lvl="0" indent="0" algn="l" rtl="0">
              <a:lnSpc>
                <a:spcPct val="100000"/>
              </a:lnSpc>
              <a:spcBef>
                <a:spcPts val="0"/>
              </a:spcBef>
              <a:spcAft>
                <a:spcPts val="0"/>
              </a:spcAft>
              <a:buClr>
                <a:schemeClr val="dk1"/>
              </a:buClr>
              <a:buSzPts val="1200"/>
              <a:buFont typeface="Twentieth Century"/>
              <a:buNone/>
            </a:pPr>
            <a:endParaRPr b="0" dirty="0">
              <a:latin typeface="Twentieth Century"/>
              <a:ea typeface="Twentieth Century"/>
              <a:cs typeface="Twentieth Century"/>
              <a:sym typeface="Twentieth Century"/>
            </a:endParaRPr>
          </a:p>
        </p:txBody>
      </p:sp>
      <p:sp>
        <p:nvSpPr>
          <p:cNvPr id="374" name="Google Shape;37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b="0" dirty="0">
                <a:latin typeface="Twentieth Century"/>
                <a:ea typeface="Twentieth Century"/>
                <a:cs typeface="Twentieth Century"/>
                <a:sym typeface="Twentieth Century"/>
              </a:rPr>
              <a:t>Here you can see what is covered by College Bound. Keep in mind that each College Bound award may be different for everyone and in some cases, CB funds can help with other costs if other aid has already covered tuition. The scholarship is based on you, the type of college you go to, and your financial need from year to year. While not ALL college costs are covered by College Bound, other financial aid (such as grants (Pell), work-study, loans, and scholarships) may assist in helping you pay for other college expenses such as housing, meals, and transportation.</a:t>
            </a:r>
          </a:p>
          <a:p>
            <a:pPr marL="0" marR="0" lvl="0" indent="0" algn="l" rtl="0">
              <a:lnSpc>
                <a:spcPct val="100000"/>
              </a:lnSpc>
              <a:spcBef>
                <a:spcPts val="0"/>
              </a:spcBef>
              <a:spcAft>
                <a:spcPts val="0"/>
              </a:spcAft>
              <a:buClr>
                <a:schemeClr val="dk1"/>
              </a:buClr>
              <a:buSzPts val="1200"/>
              <a:buFont typeface="Twentieth Century"/>
              <a:buNone/>
            </a:pPr>
            <a:endParaRPr lang="en-US" b="0" dirty="0">
              <a:latin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b="0" dirty="0">
                <a:latin typeface="Twentieth Century"/>
                <a:sym typeface="Twentieth Century"/>
              </a:rPr>
              <a:t>Most of your CB award amount will actually be from the Washington College Grant. </a:t>
            </a:r>
            <a:endParaRPr dirty="0"/>
          </a:p>
          <a:p>
            <a:pPr marL="0" marR="0" lvl="0" indent="0" algn="l" rtl="0">
              <a:lnSpc>
                <a:spcPct val="100000"/>
              </a:lnSpc>
              <a:spcBef>
                <a:spcPts val="0"/>
              </a:spcBef>
              <a:spcAft>
                <a:spcPts val="0"/>
              </a:spcAft>
              <a:buClr>
                <a:schemeClr val="dk1"/>
              </a:buClr>
              <a:buSzPts val="1200"/>
              <a:buFont typeface="Calibri"/>
              <a:buNone/>
            </a:pPr>
            <a:endParaRPr b="0" dirty="0">
              <a:latin typeface="Twentieth Century"/>
              <a:ea typeface="Twentieth Century"/>
              <a:cs typeface="Twentieth Century"/>
              <a:sym typeface="Twentieth Century"/>
            </a:endParaRPr>
          </a:p>
        </p:txBody>
      </p:sp>
      <p:sp>
        <p:nvSpPr>
          <p:cNvPr id="308" name="Google Shape;3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Now that you know that College Bound can help you pay for college, you probably want to know where you can use it. There are over 65 2 and 4-year public and private colleges, universities, and technical programs that accept College Bound in Washington state. This means that you can attend schools like </a:t>
            </a:r>
            <a:r>
              <a:rPr lang="en-US" b="1" i="1" dirty="0"/>
              <a:t>(please replace with schools that are relevant to your region) </a:t>
            </a:r>
            <a:r>
              <a:rPr lang="en-US" dirty="0"/>
              <a:t>the University of Washington, Central Washington University, North Seattle Community College, or the Gene Juarez Academy! This means that you have a LOT of choices in Washington and all these colleges will help you start a career that you are interested in and will enjoy.</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Please see the list of eligible institutions if you add or delete colleges: </a:t>
            </a:r>
            <a:r>
              <a:rPr lang="en-US" b="1" dirty="0"/>
              <a:t>https://wsac.wa.gov/sfa-institutions</a:t>
            </a:r>
          </a:p>
          <a:p>
            <a:pPr marL="0" marR="0" lvl="0" indent="0" algn="l" rtl="0">
              <a:lnSpc>
                <a:spcPct val="100000"/>
              </a:lnSpc>
              <a:spcBef>
                <a:spcPts val="0"/>
              </a:spcBef>
              <a:spcAft>
                <a:spcPts val="0"/>
              </a:spcAft>
              <a:buClr>
                <a:schemeClr val="dk1"/>
              </a:buClr>
              <a:buSzPts val="1200"/>
              <a:buFont typeface="Calibri"/>
              <a:buNone/>
            </a:pPr>
            <a:endParaRPr b="1" u="sng" dirty="0">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200"/>
              <a:buFont typeface="Calibri"/>
              <a:buNone/>
            </a:pPr>
            <a:endParaRPr b="1" u="sng" dirty="0">
              <a:latin typeface="Twentieth Century"/>
              <a:ea typeface="Twentieth Century"/>
              <a:cs typeface="Twentieth Century"/>
              <a:sym typeface="Twentieth Century"/>
            </a:endParaRPr>
          </a:p>
        </p:txBody>
      </p:sp>
      <p:sp>
        <p:nvSpPr>
          <p:cNvPr id="334" name="Google Shape;3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Refer back to slide 11 for pledge requirements</a:t>
            </a:r>
            <a:endParaRPr/>
          </a:p>
          <a:p>
            <a:pPr marL="0" lvl="0" indent="0" algn="l" rtl="0">
              <a:spcBef>
                <a:spcPts val="0"/>
              </a:spcBef>
              <a:spcAft>
                <a:spcPts val="0"/>
              </a:spcAft>
              <a:buNone/>
            </a:pPr>
            <a:endParaRPr/>
          </a:p>
        </p:txBody>
      </p:sp>
      <p:sp>
        <p:nvSpPr>
          <p:cNvPr id="359" name="Google Shape;3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595959"/>
              </a:buClr>
              <a:buSzPts val="1200"/>
              <a:buFont typeface="Book Antiqua"/>
              <a:buNone/>
            </a:pPr>
            <a:fld id="{00000000-1234-1234-1234-123412341234}" type="slidenum">
              <a:rPr lang="en-US" sz="1200" b="0" i="0" u="none" strike="noStrike" cap="none">
                <a:solidFill>
                  <a:srgbClr val="595959"/>
                </a:solidFill>
                <a:latin typeface="Book Antiqua"/>
                <a:ea typeface="Book Antiqua"/>
                <a:cs typeface="Book Antiqua"/>
                <a:sym typeface="Book Antiqua"/>
              </a:rPr>
              <a:t>14</a:t>
            </a:fld>
            <a:endParaRPr sz="1200" b="0" i="0" u="none" strike="noStrike" cap="none">
              <a:solidFill>
                <a:srgbClr val="595959"/>
              </a:solidFill>
              <a:latin typeface="Book Antiqua"/>
              <a:ea typeface="Book Antiqua"/>
              <a:cs typeface="Book Antiqua"/>
              <a:sym typeface="Book Antiqu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dirty="0">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sz="1200" b="0" dirty="0">
                <a:latin typeface="Twentieth Century"/>
                <a:ea typeface="Twentieth Century"/>
                <a:cs typeface="Twentieth Century"/>
                <a:sym typeface="Twentieth Century"/>
              </a:rPr>
              <a:t>(Bullet 1) Even 1 earned credit meets this requirement. Running start meets the enrollment deadline but does NOT take away from the ability to use the full scholarship amount and time allotment.</a:t>
            </a:r>
          </a:p>
          <a:p>
            <a:pPr marL="0" marR="0" lvl="0" indent="0" algn="l" rtl="0">
              <a:lnSpc>
                <a:spcPct val="100000"/>
              </a:lnSpc>
              <a:spcBef>
                <a:spcPts val="0"/>
              </a:spcBef>
              <a:spcAft>
                <a:spcPts val="0"/>
              </a:spcAft>
              <a:buClr>
                <a:schemeClr val="dk1"/>
              </a:buClr>
              <a:buSzPts val="1200"/>
              <a:buFont typeface="Twentieth Century"/>
              <a:buNone/>
            </a:pPr>
            <a:endParaRPr lang="en-US" sz="1200" b="0" dirty="0">
              <a:latin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sz="1200" b="0" dirty="0">
                <a:latin typeface="Twentieth Century"/>
                <a:sym typeface="Twentieth Century"/>
              </a:rPr>
              <a:t>(Bullet 2) </a:t>
            </a:r>
            <a:r>
              <a:rPr lang="en-US" sz="1800" b="0" dirty="0">
                <a:effectLst/>
                <a:latin typeface="Segoe UI" panose="020B0502040204020203" pitchFamily="34" charset="0"/>
                <a:sym typeface="Twentieth Century"/>
              </a:rPr>
              <a:t>B</a:t>
            </a:r>
            <a:r>
              <a:rPr lang="en-US" sz="1800" dirty="0">
                <a:effectLst/>
                <a:latin typeface="Segoe UI" panose="020B0502040204020203" pitchFamily="34" charset="0"/>
              </a:rPr>
              <a:t>achelor's degree is the highest degree you can earn using the College Bound funds. </a:t>
            </a:r>
          </a:p>
          <a:p>
            <a:pPr marL="0" marR="0" lvl="0" indent="0" algn="l" rtl="0">
              <a:lnSpc>
                <a:spcPct val="100000"/>
              </a:lnSpc>
              <a:spcBef>
                <a:spcPts val="0"/>
              </a:spcBef>
              <a:spcAft>
                <a:spcPts val="0"/>
              </a:spcAft>
              <a:buClr>
                <a:schemeClr val="dk1"/>
              </a:buClr>
              <a:buSzPts val="1200"/>
              <a:buFont typeface="Twentieth Century"/>
              <a:buNone/>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Twentieth Century"/>
              <a:buNone/>
              <a:tabLst/>
              <a:defRPr/>
            </a:pPr>
            <a:r>
              <a:rPr lang="en-US" sz="1800" dirty="0">
                <a:effectLst/>
                <a:latin typeface="Segoe UI" panose="020B0502040204020203" pitchFamily="34" charset="0"/>
              </a:rPr>
              <a:t>(Bullet 3) </a:t>
            </a:r>
            <a:r>
              <a:rPr lang="en-US" sz="1200" dirty="0">
                <a:effectLst/>
                <a:latin typeface="Calibri" panose="020F0502020204030204" pitchFamily="34" charset="0"/>
                <a:ea typeface="Calibri" panose="020F0502020204030204" pitchFamily="34" charset="0"/>
                <a:cs typeface="Times New Roman" panose="02020603050405020304" pitchFamily="18" charset="0"/>
              </a:rPr>
              <a:t>College Bound is a four-year commitment (8 semesters or 12 quarters) that must be used within five years of high school graduation. For example, if you graduate in June 2024, you have until June 2029 to earn your certificate or degree. It is to your advantage to complete your bachelor’s degree within four years. </a:t>
            </a:r>
          </a:p>
          <a:p>
            <a:pPr marL="0" marR="0" lvl="0" indent="0" algn="l" rtl="0">
              <a:lnSpc>
                <a:spcPct val="100000"/>
              </a:lnSpc>
              <a:spcBef>
                <a:spcPts val="0"/>
              </a:spcBef>
              <a:spcAft>
                <a:spcPts val="0"/>
              </a:spcAft>
              <a:buClr>
                <a:schemeClr val="dk1"/>
              </a:buClr>
              <a:buSzPts val="1200"/>
              <a:buFont typeface="Calibri"/>
              <a:buNone/>
            </a:pPr>
            <a:endParaRPr sz="1200" b="0" dirty="0">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sz="1200" b="0" dirty="0">
                <a:latin typeface="Twentieth Century"/>
                <a:ea typeface="Twentieth Century"/>
                <a:cs typeface="Twentieth Century"/>
                <a:sym typeface="Twentieth Century"/>
              </a:rPr>
              <a:t>(Bullet 5)  If you are not income eligible one year then you may be income eligible the following year.</a:t>
            </a:r>
          </a:p>
          <a:p>
            <a:pPr marL="0" marR="0" lvl="0" indent="0" algn="l" rtl="0">
              <a:lnSpc>
                <a:spcPct val="100000"/>
              </a:lnSpc>
              <a:spcBef>
                <a:spcPts val="0"/>
              </a:spcBef>
              <a:spcAft>
                <a:spcPts val="0"/>
              </a:spcAft>
              <a:buClr>
                <a:schemeClr val="dk1"/>
              </a:buClr>
              <a:buSzPts val="1200"/>
              <a:buFont typeface="Twentieth Century"/>
              <a:buNone/>
            </a:pPr>
            <a:endParaRPr lang="en-US" sz="1200" b="0" dirty="0">
              <a:latin typeface="Twentieth Century"/>
              <a:ea typeface="Twentieth Century"/>
              <a:cs typeface="Twentieth Century"/>
              <a:sym typeface="Twentieth Century"/>
            </a:endParaRPr>
          </a:p>
        </p:txBody>
      </p:sp>
      <p:sp>
        <p:nvSpPr>
          <p:cNvPr id="384" name="Google Shape;38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595959"/>
              </a:buClr>
              <a:buSzPts val="1200"/>
              <a:buFont typeface="Book Antiqua"/>
              <a:buNone/>
            </a:pPr>
            <a:fld id="{00000000-1234-1234-1234-123412341234}" type="slidenum">
              <a:rPr lang="en-US" sz="1200" b="0" i="0" u="none" strike="noStrike" cap="none">
                <a:solidFill>
                  <a:srgbClr val="595959"/>
                </a:solidFill>
                <a:latin typeface="Book Antiqua"/>
                <a:ea typeface="Book Antiqua"/>
                <a:cs typeface="Book Antiqua"/>
                <a:sym typeface="Book Antiqua"/>
              </a:rPr>
              <a:t>15</a:t>
            </a:fld>
            <a:endParaRPr sz="1200" b="0" i="0" u="none" strike="noStrike" cap="none">
              <a:solidFill>
                <a:srgbClr val="595959"/>
              </a:solidFill>
              <a:latin typeface="Book Antiqua"/>
              <a:ea typeface="Book Antiqua"/>
              <a:cs typeface="Book Antiqua"/>
              <a:sym typeface="Book Antiqu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Contact Info Form link is also available here: </a:t>
            </a:r>
            <a:r>
              <a:rPr lang="en-US" b="0" i="0" u="none" strike="noStrike" dirty="0">
                <a:solidFill>
                  <a:srgbClr val="2A5BD7"/>
                </a:solidFill>
                <a:effectLst/>
                <a:latin typeface="proxima nova extrabold"/>
                <a:hlinkClick r:id="rId3"/>
              </a:rPr>
              <a:t>bit.ly/</a:t>
            </a:r>
            <a:r>
              <a:rPr lang="en-US" b="0" i="0" u="none" strike="noStrike" dirty="0" err="1">
                <a:solidFill>
                  <a:srgbClr val="2A5BD7"/>
                </a:solidFill>
                <a:effectLst/>
                <a:latin typeface="proxima nova extrabold"/>
                <a:hlinkClick r:id="rId3"/>
              </a:rPr>
              <a:t>cbcontactstudppt</a:t>
            </a:r>
            <a:endParaRPr lang="en-US" b="0" i="0" dirty="0">
              <a:solidFill>
                <a:srgbClr val="273144"/>
              </a:solidFill>
              <a:effectLst/>
              <a:latin typeface="proxima nova extrabold"/>
            </a:endParaRPr>
          </a:p>
          <a:p>
            <a:pPr marL="0" lvl="0" indent="0" algn="l" rtl="0">
              <a:spcBef>
                <a:spcPts val="0"/>
              </a:spcBef>
              <a:spcAft>
                <a:spcPts val="0"/>
              </a:spcAft>
              <a:buNone/>
            </a:pPr>
            <a:r>
              <a:rPr lang="en-US" dirty="0"/>
              <a:t> </a:t>
            </a:r>
            <a:endParaRPr dirty="0"/>
          </a:p>
        </p:txBody>
      </p:sp>
      <p:sp>
        <p:nvSpPr>
          <p:cNvPr id="394" name="Google Shape;39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595959"/>
              </a:buClr>
              <a:buSzPts val="1200"/>
              <a:buFont typeface="Book Antiqua"/>
              <a:buNone/>
            </a:pPr>
            <a:fld id="{00000000-1234-1234-1234-123412341234}" type="slidenum">
              <a:rPr lang="en-US" sz="1200" b="0" i="0" u="none" strike="noStrike" cap="none">
                <a:solidFill>
                  <a:srgbClr val="595959"/>
                </a:solidFill>
                <a:latin typeface="Book Antiqua"/>
                <a:ea typeface="Book Antiqua"/>
                <a:cs typeface="Book Antiqua"/>
                <a:sym typeface="Book Antiqua"/>
              </a:rPr>
              <a:t>16</a:t>
            </a:fld>
            <a:endParaRPr sz="1200" b="0" i="0" u="none" strike="noStrike" cap="none">
              <a:solidFill>
                <a:srgbClr val="595959"/>
              </a:solidFill>
              <a:latin typeface="Book Antiqua"/>
              <a:ea typeface="Book Antiqua"/>
              <a:cs typeface="Book Antiqua"/>
              <a:sym typeface="Book Antiqu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Helpful tips: </a:t>
            </a:r>
            <a:endParaRPr/>
          </a:p>
          <a:p>
            <a:pPr marL="0" lvl="0" indent="0" algn="l" rtl="0">
              <a:spcBef>
                <a:spcPts val="0"/>
              </a:spcBef>
              <a:spcAft>
                <a:spcPts val="0"/>
              </a:spcAft>
              <a:buNone/>
            </a:pPr>
            <a:r>
              <a:rPr lang="en-US"/>
              <a:t>- You can have your audience share their answers to this question</a:t>
            </a:r>
            <a:endParaRPr/>
          </a:p>
          <a:p>
            <a:pPr marL="0" lvl="0" indent="0" algn="l" rtl="0">
              <a:spcBef>
                <a:spcPts val="0"/>
              </a:spcBef>
              <a:spcAft>
                <a:spcPts val="0"/>
              </a:spcAft>
              <a:buNone/>
            </a:pPr>
            <a:r>
              <a:rPr lang="en-US"/>
              <a:t>- You can share your experience about who the first person you met/learned about who went to college was</a:t>
            </a:r>
            <a:endParaRPr/>
          </a:p>
          <a:p>
            <a:pPr marL="0" lvl="0" indent="0" algn="l" rtl="0">
              <a:spcBef>
                <a:spcPts val="0"/>
              </a:spcBef>
              <a:spcAft>
                <a:spcPts val="0"/>
              </a:spcAft>
              <a:buNone/>
            </a:pPr>
            <a:r>
              <a:rPr lang="en-US"/>
              <a:t>- If you are a first generation college graduate, share that experience </a:t>
            </a:r>
            <a:endParaRPr/>
          </a:p>
        </p:txBody>
      </p:sp>
      <p:sp>
        <p:nvSpPr>
          <p:cNvPr id="189" name="Google Shape;1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FF0000"/>
                </a:solidFill>
              </a:rPr>
              <a:t>Young adults with an associate’s degree earn an average of $10,000 more per year than those with just a high school diploma. </a:t>
            </a:r>
            <a:endParaRPr dirty="0">
              <a:solidFill>
                <a:srgbClr val="FF0000"/>
              </a:solidFill>
            </a:endParaRPr>
          </a:p>
          <a:p>
            <a:pPr marL="0" lvl="0" indent="0" algn="l" rtl="0">
              <a:spcBef>
                <a:spcPts val="0"/>
              </a:spcBef>
              <a:spcAft>
                <a:spcPts val="0"/>
              </a:spcAft>
              <a:buNone/>
            </a:pPr>
            <a:r>
              <a:rPr lang="en-US" dirty="0">
                <a:solidFill>
                  <a:srgbClr val="FF0000"/>
                </a:solidFill>
              </a:rPr>
              <a:t>How much is that in real terms? What could you buy with $10,000?</a:t>
            </a:r>
            <a:endParaRPr dirty="0">
              <a:solidFill>
                <a:srgbClr val="FF0000"/>
              </a:solidFill>
            </a:endParaRPr>
          </a:p>
          <a:p>
            <a:pPr marL="0" lvl="0" indent="0" algn="l" rtl="0">
              <a:spcBef>
                <a:spcPts val="0"/>
              </a:spcBef>
              <a:spcAft>
                <a:spcPts val="0"/>
              </a:spcAft>
              <a:buNone/>
            </a:pPr>
            <a:r>
              <a:rPr lang="en-US" dirty="0">
                <a:solidFill>
                  <a:srgbClr val="FF0000"/>
                </a:solidFill>
              </a:rPr>
              <a:t>Ask students to volunteer more names of jobs. Match those jobs to the education level and average salary bracket.</a:t>
            </a:r>
            <a:endParaRPr dirty="0">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n-US" dirty="0">
                <a:solidFill>
                  <a:srgbClr val="FF0000"/>
                </a:solidFill>
              </a:rPr>
              <a:t>Talk about the range of salaries made in jobs that require an Associate’s Degree </a:t>
            </a:r>
            <a:r>
              <a:rPr lang="en-US" i="1" dirty="0">
                <a:solidFill>
                  <a:srgbClr val="FF0000"/>
                </a:solidFill>
              </a:rPr>
              <a:t>(</a:t>
            </a:r>
            <a:r>
              <a:rPr lang="en-US" b="0" i="1" dirty="0">
                <a:solidFill>
                  <a:srgbClr val="FF0000"/>
                </a:solidFill>
              </a:rPr>
              <a:t>HVAC=45K, </a:t>
            </a:r>
            <a:r>
              <a:rPr lang="en-US" sz="1200" b="0" i="1" u="none" strike="noStrike" cap="none" dirty="0">
                <a:solidFill>
                  <a:srgbClr val="FF0000"/>
                </a:solidFill>
                <a:latin typeface="Arial"/>
                <a:ea typeface="Arial"/>
                <a:cs typeface="Arial"/>
                <a:sym typeface="Arial"/>
              </a:rPr>
              <a:t>Telecommunications Equipment Repair Specialist=67K, RN=78K, Dental Hygienist $100+K) – these numbers still need to be vetted to show the correct salary.</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rgbClr val="CD1E8E"/>
              </a:solidFill>
              <a:latin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rgbClr val="CD1E8E"/>
                </a:solidFill>
                <a:latin typeface="Arial"/>
                <a:cs typeface="Arial"/>
                <a:sym typeface="Arial"/>
              </a:rPr>
              <a:t>Average Income by Education Level taken from the </a:t>
            </a:r>
            <a:r>
              <a:rPr lang="en-US" sz="1800" b="1" dirty="0">
                <a:solidFill>
                  <a:srgbClr val="000000"/>
                </a:solidFill>
                <a:latin typeface="Segoe UI" panose="020B0502040204020203" pitchFamily="34" charset="0"/>
              </a:rPr>
              <a:t>Bureau of Labor of Statistics, 2022.</a:t>
            </a:r>
          </a:p>
          <a:p>
            <a:pPr marL="0" marR="0" lvl="0" indent="0" algn="l" rtl="0">
              <a:lnSpc>
                <a:spcPct val="100000"/>
              </a:lnSpc>
              <a:spcBef>
                <a:spcPts val="0"/>
              </a:spcBef>
              <a:spcAft>
                <a:spcPts val="0"/>
              </a:spcAft>
              <a:buClr>
                <a:schemeClr val="dk1"/>
              </a:buClr>
              <a:buSzPts val="1200"/>
              <a:buFont typeface="Calibri"/>
              <a:buNone/>
            </a:pPr>
            <a:r>
              <a:rPr lang="en-US" sz="1800" b="0" dirty="0">
                <a:solidFill>
                  <a:srgbClr val="000000"/>
                </a:solidFill>
                <a:latin typeface="Segoe UI" panose="020B0502040204020203" pitchFamily="34" charset="0"/>
              </a:rPr>
              <a:t>(https://www.bls.gov/careeroutlook/2023/data-on-display/education-pays.htm) </a:t>
            </a:r>
            <a:endParaRPr b="0" dirty="0"/>
          </a:p>
          <a:p>
            <a:pPr marL="0" lvl="0" indent="0" algn="l" rtl="0">
              <a:spcBef>
                <a:spcPts val="0"/>
              </a:spcBef>
              <a:spcAft>
                <a:spcPts val="0"/>
              </a:spcAft>
              <a:buNone/>
            </a:pPr>
            <a:endParaRPr dirty="0"/>
          </a:p>
        </p:txBody>
      </p:sp>
      <p:sp>
        <p:nvSpPr>
          <p:cNvPr id="204" name="Google Shape;2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College Bound is an early commitment of state financial aid, like the Washington College Grant, to eligible students.</a:t>
            </a:r>
          </a:p>
          <a:p>
            <a:pPr marL="0" lvl="0" indent="0" algn="l" rtl="0">
              <a:spcBef>
                <a:spcPts val="0"/>
              </a:spcBef>
              <a:spcAft>
                <a:spcPts val="0"/>
              </a:spcAft>
              <a:buNone/>
            </a:pPr>
            <a:endParaRPr lang="en-US" sz="1800" b="1" i="0" u="none" strike="noStrike" baseline="0" dirty="0">
              <a:solidFill>
                <a:srgbClr val="221E1F"/>
              </a:solidFill>
              <a:latin typeface="Semplicita Pro"/>
            </a:endParaRPr>
          </a:p>
          <a:p>
            <a:pPr marL="0" lvl="0" indent="0" algn="l" rtl="0">
              <a:spcBef>
                <a:spcPts val="0"/>
              </a:spcBef>
              <a:spcAft>
                <a:spcPts val="0"/>
              </a:spcAft>
              <a:buNone/>
            </a:pPr>
            <a:r>
              <a:rPr lang="en-US" sz="1800" b="0" i="0" u="none" strike="noStrike" baseline="0" dirty="0">
                <a:solidFill>
                  <a:srgbClr val="221E1F"/>
                </a:solidFill>
                <a:latin typeface="Semplicita Pro"/>
              </a:rPr>
              <a:t>Are you interested in health care? Construction? Video game design? Running a business? Whatever your career goals, College Bound can help you attend and pay for the school that is right for you! </a:t>
            </a:r>
            <a:endParaRPr lang="en-US" sz="1800" b="1" i="0" u="none" strike="noStrike" baseline="0" dirty="0">
              <a:solidFill>
                <a:srgbClr val="221E1F"/>
              </a:solidFill>
              <a:latin typeface="Semplicita Pro"/>
            </a:endParaRPr>
          </a:p>
          <a:p>
            <a:pPr marL="0" lvl="0" indent="0" algn="l" rtl="0">
              <a:spcBef>
                <a:spcPts val="0"/>
              </a:spcBef>
              <a:spcAft>
                <a:spcPts val="0"/>
              </a:spcAft>
              <a:buNone/>
            </a:pPr>
            <a:endParaRPr lang="en-US" sz="1800" b="1" i="0" u="none" strike="noStrike" baseline="0" dirty="0">
              <a:solidFill>
                <a:srgbClr val="221E1F"/>
              </a:solidFill>
              <a:latin typeface="Semplicita Pro"/>
            </a:endParaRPr>
          </a:p>
          <a:p>
            <a:pPr marL="0" lvl="0" indent="0" algn="l" rtl="0">
              <a:spcBef>
                <a:spcPts val="0"/>
              </a:spcBef>
              <a:spcAft>
                <a:spcPts val="0"/>
              </a:spcAft>
              <a:buNone/>
            </a:pPr>
            <a:r>
              <a:rPr lang="en-US" sz="1800" b="0" i="0" u="none" strike="noStrike" baseline="0" dirty="0">
                <a:solidFill>
                  <a:srgbClr val="221E1F"/>
                </a:solidFill>
                <a:latin typeface="Semplicita Pro"/>
              </a:rPr>
              <a:t>College Bound is an early commitment of state financial aid, like the Washington College Grant, to help pay for your education after high school. The amount of money you receive is based on average tuition (at public college rates), some fees, and a small amount for books. You can use College Bound to help pay for your education at over 65 participating colleges, universities, and technical schools in Washington. </a:t>
            </a:r>
            <a:endParaRPr dirty="0"/>
          </a:p>
        </p:txBody>
      </p:sp>
      <p:sp>
        <p:nvSpPr>
          <p:cNvPr id="280" name="Google Shape;2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2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4"/>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FEFEFE"/>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96" name="Google Shape;96;p2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24"/>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32"/>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2"/>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Arial"/>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2"/>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85000"/>
              </a:lnSpc>
              <a:spcBef>
                <a:spcPts val="600"/>
              </a:spcBef>
              <a:spcAft>
                <a:spcPts val="0"/>
              </a:spcAft>
              <a:buClr>
                <a:srgbClr val="FEFEFE"/>
              </a:buClr>
              <a:buSzPts val="2800"/>
              <a:buNone/>
              <a:defRPr sz="2800"/>
            </a:lvl2pPr>
            <a:lvl3pPr lvl="2" algn="ctr">
              <a:lnSpc>
                <a:spcPct val="85000"/>
              </a:lnSpc>
              <a:spcBef>
                <a:spcPts val="600"/>
              </a:spcBef>
              <a:spcAft>
                <a:spcPts val="0"/>
              </a:spcAft>
              <a:buClr>
                <a:srgbClr val="FEFEFE"/>
              </a:buClr>
              <a:buSzPts val="2400"/>
              <a:buNone/>
              <a:defRPr sz="2400"/>
            </a:lvl3pPr>
            <a:lvl4pPr lvl="3" algn="ctr">
              <a:lnSpc>
                <a:spcPct val="85000"/>
              </a:lnSpc>
              <a:spcBef>
                <a:spcPts val="600"/>
              </a:spcBef>
              <a:spcAft>
                <a:spcPts val="0"/>
              </a:spcAft>
              <a:buClr>
                <a:srgbClr val="FEFEFE"/>
              </a:buClr>
              <a:buSzPts val="2000"/>
              <a:buNone/>
              <a:defRPr sz="2000"/>
            </a:lvl4pPr>
            <a:lvl5pPr lvl="4" algn="ctr">
              <a:lnSpc>
                <a:spcPct val="85000"/>
              </a:lnSpc>
              <a:spcBef>
                <a:spcPts val="600"/>
              </a:spcBef>
              <a:spcAft>
                <a:spcPts val="0"/>
              </a:spcAft>
              <a:buClr>
                <a:srgbClr val="FEFEFE"/>
              </a:buClr>
              <a:buSzPts val="2000"/>
              <a:buNone/>
              <a:defRPr sz="2000"/>
            </a:lvl5pPr>
            <a:lvl6pPr lvl="5" algn="ctr">
              <a:lnSpc>
                <a:spcPct val="85000"/>
              </a:lnSpc>
              <a:spcBef>
                <a:spcPts val="600"/>
              </a:spcBef>
              <a:spcAft>
                <a:spcPts val="0"/>
              </a:spcAft>
              <a:buClr>
                <a:srgbClr val="FEFEFE"/>
              </a:buClr>
              <a:buSzPts val="2000"/>
              <a:buNone/>
              <a:defRPr sz="2000"/>
            </a:lvl6pPr>
            <a:lvl7pPr lvl="6" algn="ctr">
              <a:lnSpc>
                <a:spcPct val="85000"/>
              </a:lnSpc>
              <a:spcBef>
                <a:spcPts val="600"/>
              </a:spcBef>
              <a:spcAft>
                <a:spcPts val="0"/>
              </a:spcAft>
              <a:buClr>
                <a:srgbClr val="FEFEFE"/>
              </a:buClr>
              <a:buSzPts val="2000"/>
              <a:buNone/>
              <a:defRPr sz="2000"/>
            </a:lvl7pPr>
            <a:lvl8pPr lvl="7" algn="ctr">
              <a:lnSpc>
                <a:spcPct val="85000"/>
              </a:lnSpc>
              <a:spcBef>
                <a:spcPts val="600"/>
              </a:spcBef>
              <a:spcAft>
                <a:spcPts val="0"/>
              </a:spcAft>
              <a:buClr>
                <a:srgbClr val="FEFEFE"/>
              </a:buClr>
              <a:buSzPts val="2000"/>
              <a:buNone/>
              <a:defRPr sz="2000"/>
            </a:lvl8pPr>
            <a:lvl9pPr lvl="8" algn="ctr">
              <a:lnSpc>
                <a:spcPct val="85000"/>
              </a:lnSpc>
              <a:spcBef>
                <a:spcPts val="600"/>
              </a:spcBef>
              <a:spcAft>
                <a:spcPts val="0"/>
              </a:spcAft>
              <a:buClr>
                <a:srgbClr val="FEFEFE"/>
              </a:buClr>
              <a:buSzPts val="2000"/>
              <a:buNone/>
              <a:defRPr sz="2000"/>
            </a:lvl9pPr>
          </a:lstStyle>
          <a:p>
            <a:endParaRPr/>
          </a:p>
        </p:txBody>
      </p:sp>
      <p:sp>
        <p:nvSpPr>
          <p:cNvPr id="104" name="Google Shape;104;p3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Arial"/>
                <a:ea typeface="Arial"/>
                <a:cs typeface="Arial"/>
                <a:sym typeface="Arial"/>
              </a:defRPr>
            </a:lvl1pPr>
            <a:lvl2pPr marL="0" lvl="1" indent="0" algn="r">
              <a:spcBef>
                <a:spcPts val="0"/>
              </a:spcBef>
              <a:buNone/>
              <a:defRPr sz="10300" b="0">
                <a:solidFill>
                  <a:srgbClr val="FFFFFF"/>
                </a:solidFill>
                <a:latin typeface="Arial"/>
                <a:ea typeface="Arial"/>
                <a:cs typeface="Arial"/>
                <a:sym typeface="Arial"/>
              </a:defRPr>
            </a:lvl2pPr>
            <a:lvl3pPr marL="0" lvl="2" indent="0" algn="r">
              <a:spcBef>
                <a:spcPts val="0"/>
              </a:spcBef>
              <a:buNone/>
              <a:defRPr sz="10300" b="0">
                <a:solidFill>
                  <a:srgbClr val="FFFFFF"/>
                </a:solidFill>
                <a:latin typeface="Arial"/>
                <a:ea typeface="Arial"/>
                <a:cs typeface="Arial"/>
                <a:sym typeface="Arial"/>
              </a:defRPr>
            </a:lvl3pPr>
            <a:lvl4pPr marL="0" lvl="3" indent="0" algn="r">
              <a:spcBef>
                <a:spcPts val="0"/>
              </a:spcBef>
              <a:buNone/>
              <a:defRPr sz="10300" b="0">
                <a:solidFill>
                  <a:srgbClr val="FFFFFF"/>
                </a:solidFill>
                <a:latin typeface="Arial"/>
                <a:ea typeface="Arial"/>
                <a:cs typeface="Arial"/>
                <a:sym typeface="Arial"/>
              </a:defRPr>
            </a:lvl4pPr>
            <a:lvl5pPr marL="0" lvl="4" indent="0" algn="r">
              <a:spcBef>
                <a:spcPts val="0"/>
              </a:spcBef>
              <a:buNone/>
              <a:defRPr sz="10300" b="0">
                <a:solidFill>
                  <a:srgbClr val="FFFFFF"/>
                </a:solidFill>
                <a:latin typeface="Arial"/>
                <a:ea typeface="Arial"/>
                <a:cs typeface="Arial"/>
                <a:sym typeface="Arial"/>
              </a:defRPr>
            </a:lvl5pPr>
            <a:lvl6pPr marL="0" lvl="5" indent="0" algn="r">
              <a:spcBef>
                <a:spcPts val="0"/>
              </a:spcBef>
              <a:buNone/>
              <a:defRPr sz="10300" b="0">
                <a:solidFill>
                  <a:srgbClr val="FFFFFF"/>
                </a:solidFill>
                <a:latin typeface="Arial"/>
                <a:ea typeface="Arial"/>
                <a:cs typeface="Arial"/>
                <a:sym typeface="Arial"/>
              </a:defRPr>
            </a:lvl6pPr>
            <a:lvl7pPr marL="0" lvl="6" indent="0" algn="r">
              <a:spcBef>
                <a:spcPts val="0"/>
              </a:spcBef>
              <a:buNone/>
              <a:defRPr sz="10300" b="0">
                <a:solidFill>
                  <a:srgbClr val="FFFFFF"/>
                </a:solidFill>
                <a:latin typeface="Arial"/>
                <a:ea typeface="Arial"/>
                <a:cs typeface="Arial"/>
                <a:sym typeface="Arial"/>
              </a:defRPr>
            </a:lvl7pPr>
            <a:lvl8pPr marL="0" lvl="7" indent="0" algn="r">
              <a:spcBef>
                <a:spcPts val="0"/>
              </a:spcBef>
              <a:buNone/>
              <a:defRPr sz="10300" b="0">
                <a:solidFill>
                  <a:srgbClr val="FFFFFF"/>
                </a:solidFill>
                <a:latin typeface="Arial"/>
                <a:ea typeface="Arial"/>
                <a:cs typeface="Arial"/>
                <a:sym typeface="Arial"/>
              </a:defRPr>
            </a:lvl8pPr>
            <a:lvl9pPr marL="0" lvl="8" indent="0" algn="r">
              <a:spcBef>
                <a:spcPts val="0"/>
              </a:spcBef>
              <a:buNone/>
              <a:defRPr sz="10300" b="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33"/>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Arial"/>
              <a:buNone/>
              <a:defRPr sz="88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3"/>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Arial"/>
                <a:ea typeface="Arial"/>
                <a:cs typeface="Arial"/>
                <a:sym typeface="Arial"/>
              </a:defRPr>
            </a:lvl1pPr>
            <a:lvl2pPr marL="914400" lvl="1" indent="-228600" algn="l">
              <a:lnSpc>
                <a:spcPct val="85000"/>
              </a:lnSpc>
              <a:spcBef>
                <a:spcPts val="600"/>
              </a:spcBef>
              <a:spcAft>
                <a:spcPts val="0"/>
              </a:spcAft>
              <a:buClr>
                <a:schemeClr val="dk1"/>
              </a:buClr>
              <a:buSzPts val="1800"/>
              <a:buNone/>
              <a:defRPr sz="1800">
                <a:solidFill>
                  <a:schemeClr val="dk1"/>
                </a:solidFill>
              </a:defRPr>
            </a:lvl2pPr>
            <a:lvl3pPr marL="1371600" lvl="2" indent="-228600" algn="l">
              <a:lnSpc>
                <a:spcPct val="85000"/>
              </a:lnSpc>
              <a:spcBef>
                <a:spcPts val="600"/>
              </a:spcBef>
              <a:spcAft>
                <a:spcPts val="0"/>
              </a:spcAft>
              <a:buClr>
                <a:schemeClr val="dk1"/>
              </a:buClr>
              <a:buSzPts val="1600"/>
              <a:buNone/>
              <a:defRPr sz="1600">
                <a:solidFill>
                  <a:schemeClr val="dk1"/>
                </a:solidFill>
              </a:defRPr>
            </a:lvl3pPr>
            <a:lvl4pPr marL="1828800" lvl="3" indent="-228600" algn="l">
              <a:lnSpc>
                <a:spcPct val="85000"/>
              </a:lnSpc>
              <a:spcBef>
                <a:spcPts val="600"/>
              </a:spcBef>
              <a:spcAft>
                <a:spcPts val="0"/>
              </a:spcAft>
              <a:buClr>
                <a:schemeClr val="dk1"/>
              </a:buClr>
              <a:buSzPts val="1400"/>
              <a:buNone/>
              <a:defRPr sz="1400">
                <a:solidFill>
                  <a:schemeClr val="dk1"/>
                </a:solidFill>
              </a:defRPr>
            </a:lvl4pPr>
            <a:lvl5pPr marL="2286000" lvl="4" indent="-228600" algn="l">
              <a:lnSpc>
                <a:spcPct val="85000"/>
              </a:lnSpc>
              <a:spcBef>
                <a:spcPts val="600"/>
              </a:spcBef>
              <a:spcAft>
                <a:spcPts val="0"/>
              </a:spcAft>
              <a:buClr>
                <a:schemeClr val="dk1"/>
              </a:buClr>
              <a:buSzPts val="1400"/>
              <a:buNone/>
              <a:defRPr sz="1400">
                <a:solidFill>
                  <a:schemeClr val="dk1"/>
                </a:solidFill>
              </a:defRPr>
            </a:lvl5pPr>
            <a:lvl6pPr marL="2743200" lvl="5" indent="-228600" algn="l">
              <a:lnSpc>
                <a:spcPct val="85000"/>
              </a:lnSpc>
              <a:spcBef>
                <a:spcPts val="600"/>
              </a:spcBef>
              <a:spcAft>
                <a:spcPts val="0"/>
              </a:spcAft>
              <a:buClr>
                <a:schemeClr val="dk1"/>
              </a:buClr>
              <a:buSzPts val="1400"/>
              <a:buNone/>
              <a:defRPr sz="1400">
                <a:solidFill>
                  <a:schemeClr val="dk1"/>
                </a:solidFill>
              </a:defRPr>
            </a:lvl6pPr>
            <a:lvl7pPr marL="3200400" lvl="6" indent="-228600" algn="l">
              <a:lnSpc>
                <a:spcPct val="85000"/>
              </a:lnSpc>
              <a:spcBef>
                <a:spcPts val="600"/>
              </a:spcBef>
              <a:spcAft>
                <a:spcPts val="0"/>
              </a:spcAft>
              <a:buClr>
                <a:schemeClr val="dk1"/>
              </a:buClr>
              <a:buSzPts val="1400"/>
              <a:buNone/>
              <a:defRPr sz="1400">
                <a:solidFill>
                  <a:schemeClr val="dk1"/>
                </a:solidFill>
              </a:defRPr>
            </a:lvl7pPr>
            <a:lvl8pPr marL="3657600" lvl="7" indent="-228600" algn="l">
              <a:lnSpc>
                <a:spcPct val="85000"/>
              </a:lnSpc>
              <a:spcBef>
                <a:spcPts val="600"/>
              </a:spcBef>
              <a:spcAft>
                <a:spcPts val="0"/>
              </a:spcAft>
              <a:buClr>
                <a:schemeClr val="dk1"/>
              </a:buClr>
              <a:buSzPts val="1400"/>
              <a:buNone/>
              <a:defRPr sz="1400">
                <a:solidFill>
                  <a:schemeClr val="dk1"/>
                </a:solidFill>
              </a:defRPr>
            </a:lvl8pPr>
            <a:lvl9pPr marL="4114800" lvl="8" indent="-228600" algn="l">
              <a:lnSpc>
                <a:spcPct val="85000"/>
              </a:lnSpc>
              <a:spcBef>
                <a:spcPts val="600"/>
              </a:spcBef>
              <a:spcAft>
                <a:spcPts val="0"/>
              </a:spcAft>
              <a:buClr>
                <a:schemeClr val="dk1"/>
              </a:buClr>
              <a:buSzPts val="1400"/>
              <a:buNone/>
              <a:defRPr sz="1400">
                <a:solidFill>
                  <a:schemeClr val="dk1"/>
                </a:solidFill>
              </a:defRPr>
            </a:lvl9pPr>
          </a:lstStyle>
          <a:p>
            <a:endParaRPr/>
          </a:p>
        </p:txBody>
      </p:sp>
      <p:sp>
        <p:nvSpPr>
          <p:cNvPr id="110" name="Google Shape;110;p3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3"/>
        <p:cNvGrpSpPr/>
        <p:nvPr/>
      </p:nvGrpSpPr>
      <p:grpSpPr>
        <a:xfrm>
          <a:off x="0" y="0"/>
          <a:ext cx="0" cy="0"/>
          <a:chOff x="0" y="0"/>
          <a:chExt cx="0" cy="0"/>
        </a:xfrm>
      </p:grpSpPr>
      <p:sp>
        <p:nvSpPr>
          <p:cNvPr id="114" name="Google Shape;114;p34"/>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15" name="Google Shape;115;p34"/>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16" name="Google Shape;116;p3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34"/>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
        <p:nvSpPr>
          <p:cNvPr id="120" name="Google Shape;120;p3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35"/>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5"/>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FEFEFE"/>
              </a:buClr>
              <a:buSzPts val="2200"/>
              <a:buNone/>
              <a:defRPr sz="2200" b="0" cap="none">
                <a:solidFill>
                  <a:srgbClr val="FEFEFE"/>
                </a:solidFill>
                <a:latin typeface="Arial"/>
                <a:ea typeface="Arial"/>
                <a:cs typeface="Arial"/>
                <a:sym typeface="Arial"/>
              </a:defRPr>
            </a:lvl1pPr>
            <a:lvl2pPr marL="914400" lvl="1" indent="-228600" algn="l">
              <a:lnSpc>
                <a:spcPct val="85000"/>
              </a:lnSpc>
              <a:spcBef>
                <a:spcPts val="600"/>
              </a:spcBef>
              <a:spcAft>
                <a:spcPts val="0"/>
              </a:spcAft>
              <a:buClr>
                <a:srgbClr val="FEFEFE"/>
              </a:buClr>
              <a:buSzPts val="2000"/>
              <a:buNone/>
              <a:defRPr sz="2000" b="1"/>
            </a:lvl2pPr>
            <a:lvl3pPr marL="1371600" lvl="2" indent="-228600" algn="l">
              <a:lnSpc>
                <a:spcPct val="85000"/>
              </a:lnSpc>
              <a:spcBef>
                <a:spcPts val="600"/>
              </a:spcBef>
              <a:spcAft>
                <a:spcPts val="0"/>
              </a:spcAft>
              <a:buClr>
                <a:srgbClr val="FEFEFE"/>
              </a:buClr>
              <a:buSzPts val="1800"/>
              <a:buNone/>
              <a:defRPr sz="1800" b="1"/>
            </a:lvl3pPr>
            <a:lvl4pPr marL="1828800" lvl="3" indent="-228600" algn="l">
              <a:lnSpc>
                <a:spcPct val="85000"/>
              </a:lnSpc>
              <a:spcBef>
                <a:spcPts val="600"/>
              </a:spcBef>
              <a:spcAft>
                <a:spcPts val="0"/>
              </a:spcAft>
              <a:buClr>
                <a:srgbClr val="FEFEFE"/>
              </a:buClr>
              <a:buSzPts val="1600"/>
              <a:buNone/>
              <a:defRPr sz="1600" b="1"/>
            </a:lvl4pPr>
            <a:lvl5pPr marL="2286000" lvl="4" indent="-228600" algn="l">
              <a:lnSpc>
                <a:spcPct val="85000"/>
              </a:lnSpc>
              <a:spcBef>
                <a:spcPts val="600"/>
              </a:spcBef>
              <a:spcAft>
                <a:spcPts val="0"/>
              </a:spcAft>
              <a:buClr>
                <a:srgbClr val="FEFEFE"/>
              </a:buClr>
              <a:buSzPts val="1600"/>
              <a:buNone/>
              <a:defRPr sz="1600" b="1"/>
            </a:lvl5pPr>
            <a:lvl6pPr marL="2743200" lvl="5" indent="-228600" algn="l">
              <a:lnSpc>
                <a:spcPct val="85000"/>
              </a:lnSpc>
              <a:spcBef>
                <a:spcPts val="600"/>
              </a:spcBef>
              <a:spcAft>
                <a:spcPts val="0"/>
              </a:spcAft>
              <a:buClr>
                <a:srgbClr val="FEFEFE"/>
              </a:buClr>
              <a:buSzPts val="1600"/>
              <a:buNone/>
              <a:defRPr sz="1600" b="1"/>
            </a:lvl6pPr>
            <a:lvl7pPr marL="3200400" lvl="6" indent="-228600" algn="l">
              <a:lnSpc>
                <a:spcPct val="85000"/>
              </a:lnSpc>
              <a:spcBef>
                <a:spcPts val="600"/>
              </a:spcBef>
              <a:spcAft>
                <a:spcPts val="0"/>
              </a:spcAft>
              <a:buClr>
                <a:srgbClr val="FEFEFE"/>
              </a:buClr>
              <a:buSzPts val="1600"/>
              <a:buNone/>
              <a:defRPr sz="1600" b="1"/>
            </a:lvl7pPr>
            <a:lvl8pPr marL="3657600" lvl="7" indent="-228600" algn="l">
              <a:lnSpc>
                <a:spcPct val="85000"/>
              </a:lnSpc>
              <a:spcBef>
                <a:spcPts val="600"/>
              </a:spcBef>
              <a:spcAft>
                <a:spcPts val="0"/>
              </a:spcAft>
              <a:buClr>
                <a:srgbClr val="FEFEFE"/>
              </a:buClr>
              <a:buSzPts val="1600"/>
              <a:buNone/>
              <a:defRPr sz="1600" b="1"/>
            </a:lvl8pPr>
            <a:lvl9pPr marL="4114800" lvl="8" indent="-228600" algn="l">
              <a:lnSpc>
                <a:spcPct val="85000"/>
              </a:lnSpc>
              <a:spcBef>
                <a:spcPts val="600"/>
              </a:spcBef>
              <a:spcAft>
                <a:spcPts val="0"/>
              </a:spcAft>
              <a:buClr>
                <a:srgbClr val="FEFEFE"/>
              </a:buClr>
              <a:buSzPts val="1600"/>
              <a:buNone/>
              <a:defRPr sz="1600" b="1"/>
            </a:lvl9pPr>
          </a:lstStyle>
          <a:p>
            <a:endParaRPr/>
          </a:p>
        </p:txBody>
      </p:sp>
      <p:sp>
        <p:nvSpPr>
          <p:cNvPr id="124" name="Google Shape;124;p35"/>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25" name="Google Shape;125;p35"/>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FEFEFE"/>
              </a:buClr>
              <a:buSzPts val="2200"/>
              <a:buNone/>
              <a:defRPr sz="2200" b="0" cap="none">
                <a:solidFill>
                  <a:srgbClr val="FEFEFE"/>
                </a:solidFill>
                <a:latin typeface="Arial"/>
                <a:ea typeface="Arial"/>
                <a:cs typeface="Arial"/>
                <a:sym typeface="Arial"/>
              </a:defRPr>
            </a:lvl1pPr>
            <a:lvl2pPr marL="914400" lvl="1" indent="-228600" algn="l">
              <a:lnSpc>
                <a:spcPct val="85000"/>
              </a:lnSpc>
              <a:spcBef>
                <a:spcPts val="600"/>
              </a:spcBef>
              <a:spcAft>
                <a:spcPts val="0"/>
              </a:spcAft>
              <a:buClr>
                <a:srgbClr val="FEFEFE"/>
              </a:buClr>
              <a:buSzPts val="2000"/>
              <a:buNone/>
              <a:defRPr sz="2000" b="1"/>
            </a:lvl2pPr>
            <a:lvl3pPr marL="1371600" lvl="2" indent="-228600" algn="l">
              <a:lnSpc>
                <a:spcPct val="85000"/>
              </a:lnSpc>
              <a:spcBef>
                <a:spcPts val="600"/>
              </a:spcBef>
              <a:spcAft>
                <a:spcPts val="0"/>
              </a:spcAft>
              <a:buClr>
                <a:srgbClr val="FEFEFE"/>
              </a:buClr>
              <a:buSzPts val="1800"/>
              <a:buNone/>
              <a:defRPr sz="1800" b="1"/>
            </a:lvl3pPr>
            <a:lvl4pPr marL="1828800" lvl="3" indent="-228600" algn="l">
              <a:lnSpc>
                <a:spcPct val="85000"/>
              </a:lnSpc>
              <a:spcBef>
                <a:spcPts val="600"/>
              </a:spcBef>
              <a:spcAft>
                <a:spcPts val="0"/>
              </a:spcAft>
              <a:buClr>
                <a:srgbClr val="FEFEFE"/>
              </a:buClr>
              <a:buSzPts val="1600"/>
              <a:buNone/>
              <a:defRPr sz="1600" b="1"/>
            </a:lvl4pPr>
            <a:lvl5pPr marL="2286000" lvl="4" indent="-228600" algn="l">
              <a:lnSpc>
                <a:spcPct val="85000"/>
              </a:lnSpc>
              <a:spcBef>
                <a:spcPts val="600"/>
              </a:spcBef>
              <a:spcAft>
                <a:spcPts val="0"/>
              </a:spcAft>
              <a:buClr>
                <a:srgbClr val="FEFEFE"/>
              </a:buClr>
              <a:buSzPts val="1600"/>
              <a:buNone/>
              <a:defRPr sz="1600" b="1"/>
            </a:lvl5pPr>
            <a:lvl6pPr marL="2743200" lvl="5" indent="-228600" algn="l">
              <a:lnSpc>
                <a:spcPct val="85000"/>
              </a:lnSpc>
              <a:spcBef>
                <a:spcPts val="600"/>
              </a:spcBef>
              <a:spcAft>
                <a:spcPts val="0"/>
              </a:spcAft>
              <a:buClr>
                <a:srgbClr val="FEFEFE"/>
              </a:buClr>
              <a:buSzPts val="1600"/>
              <a:buNone/>
              <a:defRPr sz="1600" b="1"/>
            </a:lvl6pPr>
            <a:lvl7pPr marL="3200400" lvl="6" indent="-228600" algn="l">
              <a:lnSpc>
                <a:spcPct val="85000"/>
              </a:lnSpc>
              <a:spcBef>
                <a:spcPts val="600"/>
              </a:spcBef>
              <a:spcAft>
                <a:spcPts val="0"/>
              </a:spcAft>
              <a:buClr>
                <a:srgbClr val="FEFEFE"/>
              </a:buClr>
              <a:buSzPts val="1600"/>
              <a:buNone/>
              <a:defRPr sz="1600" b="1"/>
            </a:lvl7pPr>
            <a:lvl8pPr marL="3657600" lvl="7" indent="-228600" algn="l">
              <a:lnSpc>
                <a:spcPct val="85000"/>
              </a:lnSpc>
              <a:spcBef>
                <a:spcPts val="600"/>
              </a:spcBef>
              <a:spcAft>
                <a:spcPts val="0"/>
              </a:spcAft>
              <a:buClr>
                <a:srgbClr val="FEFEFE"/>
              </a:buClr>
              <a:buSzPts val="1600"/>
              <a:buNone/>
              <a:defRPr sz="1600" b="1"/>
            </a:lvl8pPr>
            <a:lvl9pPr marL="4114800" lvl="8" indent="-228600" algn="l">
              <a:lnSpc>
                <a:spcPct val="85000"/>
              </a:lnSpc>
              <a:spcBef>
                <a:spcPts val="600"/>
              </a:spcBef>
              <a:spcAft>
                <a:spcPts val="0"/>
              </a:spcAft>
              <a:buClr>
                <a:srgbClr val="FEFEFE"/>
              </a:buClr>
              <a:buSzPts val="1600"/>
              <a:buNone/>
              <a:defRPr sz="1600" b="1"/>
            </a:lvl9pPr>
          </a:lstStyle>
          <a:p>
            <a:endParaRPr/>
          </a:p>
        </p:txBody>
      </p:sp>
      <p:sp>
        <p:nvSpPr>
          <p:cNvPr id="126" name="Google Shape;126;p35"/>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27" name="Google Shape;127;p3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35"/>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36"/>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6" name="Google Shape;136;p36"/>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3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38"/>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8"/>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Arial"/>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8"/>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FEFEFE"/>
              </a:buClr>
              <a:buSzPts val="3200"/>
              <a:buChar char=" "/>
              <a:defRPr sz="3200"/>
            </a:lvl1pPr>
            <a:lvl2pPr marL="914400" lvl="1" indent="-406400" algn="l">
              <a:lnSpc>
                <a:spcPct val="85000"/>
              </a:lnSpc>
              <a:spcBef>
                <a:spcPts val="600"/>
              </a:spcBef>
              <a:spcAft>
                <a:spcPts val="0"/>
              </a:spcAft>
              <a:buClr>
                <a:srgbClr val="FEFEFE"/>
              </a:buClr>
              <a:buSzPts val="2800"/>
              <a:buChar char=" "/>
              <a:defRPr sz="2800"/>
            </a:lvl2pPr>
            <a:lvl3pPr marL="1371600" lvl="2" indent="-381000" algn="l">
              <a:lnSpc>
                <a:spcPct val="85000"/>
              </a:lnSpc>
              <a:spcBef>
                <a:spcPts val="600"/>
              </a:spcBef>
              <a:spcAft>
                <a:spcPts val="0"/>
              </a:spcAft>
              <a:buClr>
                <a:srgbClr val="FEFEFE"/>
              </a:buClr>
              <a:buSzPts val="2400"/>
              <a:buChar char=" "/>
              <a:defRPr sz="2400"/>
            </a:lvl3pPr>
            <a:lvl4pPr marL="1828800" lvl="3" indent="-355600" algn="l">
              <a:lnSpc>
                <a:spcPct val="85000"/>
              </a:lnSpc>
              <a:spcBef>
                <a:spcPts val="600"/>
              </a:spcBef>
              <a:spcAft>
                <a:spcPts val="0"/>
              </a:spcAft>
              <a:buClr>
                <a:srgbClr val="FEFEFE"/>
              </a:buClr>
              <a:buSzPts val="2000"/>
              <a:buChar char=" "/>
              <a:defRPr sz="2000"/>
            </a:lvl4pPr>
            <a:lvl5pPr marL="2286000" lvl="4" indent="-355600" algn="l">
              <a:lnSpc>
                <a:spcPct val="85000"/>
              </a:lnSpc>
              <a:spcBef>
                <a:spcPts val="600"/>
              </a:spcBef>
              <a:spcAft>
                <a:spcPts val="0"/>
              </a:spcAft>
              <a:buClr>
                <a:srgbClr val="FEFEFE"/>
              </a:buClr>
              <a:buSzPts val="2000"/>
              <a:buChar char=" "/>
              <a:defRPr sz="2000"/>
            </a:lvl5pPr>
            <a:lvl6pPr marL="2743200" lvl="5" indent="-355600" algn="l">
              <a:lnSpc>
                <a:spcPct val="85000"/>
              </a:lnSpc>
              <a:spcBef>
                <a:spcPts val="600"/>
              </a:spcBef>
              <a:spcAft>
                <a:spcPts val="0"/>
              </a:spcAft>
              <a:buClr>
                <a:srgbClr val="FEFEFE"/>
              </a:buClr>
              <a:buSzPts val="2000"/>
              <a:buChar char=" "/>
              <a:defRPr sz="2000"/>
            </a:lvl6pPr>
            <a:lvl7pPr marL="3200400" lvl="6" indent="-355600" algn="l">
              <a:lnSpc>
                <a:spcPct val="85000"/>
              </a:lnSpc>
              <a:spcBef>
                <a:spcPts val="600"/>
              </a:spcBef>
              <a:spcAft>
                <a:spcPts val="0"/>
              </a:spcAft>
              <a:buClr>
                <a:srgbClr val="FEFEFE"/>
              </a:buClr>
              <a:buSzPts val="2000"/>
              <a:buChar char=" "/>
              <a:defRPr sz="2000"/>
            </a:lvl7pPr>
            <a:lvl8pPr marL="3657600" lvl="7" indent="-355600" algn="l">
              <a:lnSpc>
                <a:spcPct val="85000"/>
              </a:lnSpc>
              <a:spcBef>
                <a:spcPts val="600"/>
              </a:spcBef>
              <a:spcAft>
                <a:spcPts val="0"/>
              </a:spcAft>
              <a:buClr>
                <a:srgbClr val="FEFEFE"/>
              </a:buClr>
              <a:buSzPts val="2000"/>
              <a:buChar char=" "/>
              <a:defRPr sz="2000"/>
            </a:lvl8pPr>
            <a:lvl9pPr marL="4114800" lvl="8" indent="-355600" algn="l">
              <a:lnSpc>
                <a:spcPct val="85000"/>
              </a:lnSpc>
              <a:spcBef>
                <a:spcPts val="600"/>
              </a:spcBef>
              <a:spcAft>
                <a:spcPts val="0"/>
              </a:spcAft>
              <a:buClr>
                <a:srgbClr val="FEFEFE"/>
              </a:buClr>
              <a:buSzPts val="2000"/>
              <a:buChar char=" "/>
              <a:defRPr sz="2000"/>
            </a:lvl9pPr>
          </a:lstStyle>
          <a:p>
            <a:endParaRPr/>
          </a:p>
        </p:txBody>
      </p:sp>
      <p:sp>
        <p:nvSpPr>
          <p:cNvPr id="145" name="Google Shape;145;p38"/>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Arial"/>
              <a:buNone/>
              <a:defRPr sz="1800">
                <a:solidFill>
                  <a:srgbClr val="262626"/>
                </a:solidFill>
              </a:defRPr>
            </a:lvl1pPr>
            <a:lvl2pPr marL="914400" lvl="1" indent="-228600" algn="l">
              <a:lnSpc>
                <a:spcPct val="85000"/>
              </a:lnSpc>
              <a:spcBef>
                <a:spcPts val="600"/>
              </a:spcBef>
              <a:spcAft>
                <a:spcPts val="0"/>
              </a:spcAft>
              <a:buClr>
                <a:srgbClr val="FEFEFE"/>
              </a:buClr>
              <a:buSzPts val="1200"/>
              <a:buNone/>
              <a:defRPr sz="1200"/>
            </a:lvl2pPr>
            <a:lvl3pPr marL="1371600" lvl="2" indent="-228600" algn="l">
              <a:lnSpc>
                <a:spcPct val="85000"/>
              </a:lnSpc>
              <a:spcBef>
                <a:spcPts val="600"/>
              </a:spcBef>
              <a:spcAft>
                <a:spcPts val="0"/>
              </a:spcAft>
              <a:buClr>
                <a:srgbClr val="FEFEFE"/>
              </a:buClr>
              <a:buSzPts val="1000"/>
              <a:buNone/>
              <a:defRPr sz="1000"/>
            </a:lvl3pPr>
            <a:lvl4pPr marL="1828800" lvl="3" indent="-228600" algn="l">
              <a:lnSpc>
                <a:spcPct val="85000"/>
              </a:lnSpc>
              <a:spcBef>
                <a:spcPts val="600"/>
              </a:spcBef>
              <a:spcAft>
                <a:spcPts val="0"/>
              </a:spcAft>
              <a:buClr>
                <a:srgbClr val="FEFEFE"/>
              </a:buClr>
              <a:buSzPts val="900"/>
              <a:buNone/>
              <a:defRPr sz="900"/>
            </a:lvl4pPr>
            <a:lvl5pPr marL="2286000" lvl="4" indent="-228600" algn="l">
              <a:lnSpc>
                <a:spcPct val="85000"/>
              </a:lnSpc>
              <a:spcBef>
                <a:spcPts val="600"/>
              </a:spcBef>
              <a:spcAft>
                <a:spcPts val="0"/>
              </a:spcAft>
              <a:buClr>
                <a:srgbClr val="FEFEFE"/>
              </a:buClr>
              <a:buSzPts val="900"/>
              <a:buNone/>
              <a:defRPr sz="900"/>
            </a:lvl5pPr>
            <a:lvl6pPr marL="2743200" lvl="5" indent="-228600" algn="l">
              <a:lnSpc>
                <a:spcPct val="85000"/>
              </a:lnSpc>
              <a:spcBef>
                <a:spcPts val="600"/>
              </a:spcBef>
              <a:spcAft>
                <a:spcPts val="0"/>
              </a:spcAft>
              <a:buClr>
                <a:srgbClr val="FEFEFE"/>
              </a:buClr>
              <a:buSzPts val="900"/>
              <a:buNone/>
              <a:defRPr sz="900"/>
            </a:lvl6pPr>
            <a:lvl7pPr marL="3200400" lvl="6" indent="-228600" algn="l">
              <a:lnSpc>
                <a:spcPct val="85000"/>
              </a:lnSpc>
              <a:spcBef>
                <a:spcPts val="600"/>
              </a:spcBef>
              <a:spcAft>
                <a:spcPts val="0"/>
              </a:spcAft>
              <a:buClr>
                <a:srgbClr val="FEFEFE"/>
              </a:buClr>
              <a:buSzPts val="900"/>
              <a:buNone/>
              <a:defRPr sz="900"/>
            </a:lvl7pPr>
            <a:lvl8pPr marL="3657600" lvl="7" indent="-228600" algn="l">
              <a:lnSpc>
                <a:spcPct val="85000"/>
              </a:lnSpc>
              <a:spcBef>
                <a:spcPts val="600"/>
              </a:spcBef>
              <a:spcAft>
                <a:spcPts val="0"/>
              </a:spcAft>
              <a:buClr>
                <a:srgbClr val="FEFEFE"/>
              </a:buClr>
              <a:buSzPts val="900"/>
              <a:buNone/>
              <a:defRPr sz="900"/>
            </a:lvl8pPr>
            <a:lvl9pPr marL="4114800" lvl="8" indent="-228600" algn="l">
              <a:lnSpc>
                <a:spcPct val="85000"/>
              </a:lnSpc>
              <a:spcBef>
                <a:spcPts val="600"/>
              </a:spcBef>
              <a:spcAft>
                <a:spcPts val="0"/>
              </a:spcAft>
              <a:buClr>
                <a:srgbClr val="FEFEFE"/>
              </a:buClr>
              <a:buSzPts val="900"/>
              <a:buNone/>
              <a:defRPr sz="900"/>
            </a:lvl9pPr>
          </a:lstStyle>
          <a:p>
            <a:endParaRPr/>
          </a:p>
        </p:txBody>
      </p:sp>
      <p:sp>
        <p:nvSpPr>
          <p:cNvPr id="146" name="Google Shape;146;p3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Arial"/>
                <a:ea typeface="Arial"/>
                <a:cs typeface="Arial"/>
                <a:sym typeface="Arial"/>
              </a:defRPr>
            </a:lvl1pPr>
            <a:lvl2pPr marL="0" lvl="1" indent="0" algn="r">
              <a:spcBef>
                <a:spcPts val="0"/>
              </a:spcBef>
              <a:buNone/>
              <a:defRPr sz="10300" b="0">
                <a:solidFill>
                  <a:srgbClr val="FFFFFF"/>
                </a:solidFill>
                <a:latin typeface="Arial"/>
                <a:ea typeface="Arial"/>
                <a:cs typeface="Arial"/>
                <a:sym typeface="Arial"/>
              </a:defRPr>
            </a:lvl2pPr>
            <a:lvl3pPr marL="0" lvl="2" indent="0" algn="r">
              <a:spcBef>
                <a:spcPts val="0"/>
              </a:spcBef>
              <a:buNone/>
              <a:defRPr sz="10300" b="0">
                <a:solidFill>
                  <a:srgbClr val="FFFFFF"/>
                </a:solidFill>
                <a:latin typeface="Arial"/>
                <a:ea typeface="Arial"/>
                <a:cs typeface="Arial"/>
                <a:sym typeface="Arial"/>
              </a:defRPr>
            </a:lvl3pPr>
            <a:lvl4pPr marL="0" lvl="3" indent="0" algn="r">
              <a:spcBef>
                <a:spcPts val="0"/>
              </a:spcBef>
              <a:buNone/>
              <a:defRPr sz="10300" b="0">
                <a:solidFill>
                  <a:srgbClr val="FFFFFF"/>
                </a:solidFill>
                <a:latin typeface="Arial"/>
                <a:ea typeface="Arial"/>
                <a:cs typeface="Arial"/>
                <a:sym typeface="Arial"/>
              </a:defRPr>
            </a:lvl4pPr>
            <a:lvl5pPr marL="0" lvl="4" indent="0" algn="r">
              <a:spcBef>
                <a:spcPts val="0"/>
              </a:spcBef>
              <a:buNone/>
              <a:defRPr sz="10300" b="0">
                <a:solidFill>
                  <a:srgbClr val="FFFFFF"/>
                </a:solidFill>
                <a:latin typeface="Arial"/>
                <a:ea typeface="Arial"/>
                <a:cs typeface="Arial"/>
                <a:sym typeface="Arial"/>
              </a:defRPr>
            </a:lvl5pPr>
            <a:lvl6pPr marL="0" lvl="5" indent="0" algn="r">
              <a:spcBef>
                <a:spcPts val="0"/>
              </a:spcBef>
              <a:buNone/>
              <a:defRPr sz="10300" b="0">
                <a:solidFill>
                  <a:srgbClr val="FFFFFF"/>
                </a:solidFill>
                <a:latin typeface="Arial"/>
                <a:ea typeface="Arial"/>
                <a:cs typeface="Arial"/>
                <a:sym typeface="Arial"/>
              </a:defRPr>
            </a:lvl6pPr>
            <a:lvl7pPr marL="0" lvl="6" indent="0" algn="r">
              <a:spcBef>
                <a:spcPts val="0"/>
              </a:spcBef>
              <a:buNone/>
              <a:defRPr sz="10300" b="0">
                <a:solidFill>
                  <a:srgbClr val="FFFFFF"/>
                </a:solidFill>
                <a:latin typeface="Arial"/>
                <a:ea typeface="Arial"/>
                <a:cs typeface="Arial"/>
                <a:sym typeface="Arial"/>
              </a:defRPr>
            </a:lvl7pPr>
            <a:lvl8pPr marL="0" lvl="7" indent="0" algn="r">
              <a:spcBef>
                <a:spcPts val="0"/>
              </a:spcBef>
              <a:buNone/>
              <a:defRPr sz="10300" b="0">
                <a:solidFill>
                  <a:srgbClr val="FFFFFF"/>
                </a:solidFill>
                <a:latin typeface="Arial"/>
                <a:ea typeface="Arial"/>
                <a:cs typeface="Arial"/>
                <a:sym typeface="Arial"/>
              </a:defRPr>
            </a:lvl8pPr>
            <a:lvl9pPr marL="0" lvl="8" indent="0" algn="r">
              <a:spcBef>
                <a:spcPts val="0"/>
              </a:spcBef>
              <a:buNone/>
              <a:defRPr sz="10300" b="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9" name="Google Shape;149;p38"/>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0"/>
        <p:cNvGrpSpPr/>
        <p:nvPr/>
      </p:nvGrpSpPr>
      <p:grpSpPr>
        <a:xfrm>
          <a:off x="0" y="0"/>
          <a:ext cx="0" cy="0"/>
          <a:chOff x="0" y="0"/>
          <a:chExt cx="0" cy="0"/>
        </a:xfrm>
      </p:grpSpPr>
      <p:sp>
        <p:nvSpPr>
          <p:cNvPr id="151" name="Google Shape;151;p39"/>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Arial"/>
              <a:buNone/>
              <a:defRPr sz="32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9"/>
          <p:cNvSpPr>
            <a:spLocks noGrp="1"/>
          </p:cNvSpPr>
          <p:nvPr>
            <p:ph type="pic" idx="2"/>
          </p:nvPr>
        </p:nvSpPr>
        <p:spPr>
          <a:xfrm>
            <a:off x="0" y="0"/>
            <a:ext cx="12192000" cy="5330952"/>
          </a:xfrm>
          <a:prstGeom prst="rect">
            <a:avLst/>
          </a:prstGeom>
          <a:solidFill>
            <a:schemeClr val="accent1"/>
          </a:solidFill>
          <a:ln>
            <a:noFill/>
          </a:ln>
        </p:spPr>
      </p:sp>
      <p:sp>
        <p:nvSpPr>
          <p:cNvPr id="153" name="Google Shape;153;p39"/>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FEFEFE"/>
              </a:buClr>
              <a:buSzPts val="1200"/>
              <a:buNone/>
              <a:defRPr sz="1200"/>
            </a:lvl2pPr>
            <a:lvl3pPr marL="1371600" lvl="2" indent="-228600" algn="l">
              <a:lnSpc>
                <a:spcPct val="85000"/>
              </a:lnSpc>
              <a:spcBef>
                <a:spcPts val="600"/>
              </a:spcBef>
              <a:spcAft>
                <a:spcPts val="0"/>
              </a:spcAft>
              <a:buClr>
                <a:srgbClr val="FEFEFE"/>
              </a:buClr>
              <a:buSzPts val="1000"/>
              <a:buNone/>
              <a:defRPr sz="1000"/>
            </a:lvl3pPr>
            <a:lvl4pPr marL="1828800" lvl="3" indent="-228600" algn="l">
              <a:lnSpc>
                <a:spcPct val="85000"/>
              </a:lnSpc>
              <a:spcBef>
                <a:spcPts val="600"/>
              </a:spcBef>
              <a:spcAft>
                <a:spcPts val="0"/>
              </a:spcAft>
              <a:buClr>
                <a:srgbClr val="FEFEFE"/>
              </a:buClr>
              <a:buSzPts val="900"/>
              <a:buNone/>
              <a:defRPr sz="900"/>
            </a:lvl4pPr>
            <a:lvl5pPr marL="2286000" lvl="4" indent="-228600" algn="l">
              <a:lnSpc>
                <a:spcPct val="85000"/>
              </a:lnSpc>
              <a:spcBef>
                <a:spcPts val="600"/>
              </a:spcBef>
              <a:spcAft>
                <a:spcPts val="0"/>
              </a:spcAft>
              <a:buClr>
                <a:srgbClr val="FEFEFE"/>
              </a:buClr>
              <a:buSzPts val="900"/>
              <a:buNone/>
              <a:defRPr sz="900"/>
            </a:lvl5pPr>
            <a:lvl6pPr marL="2743200" lvl="5" indent="-228600" algn="l">
              <a:lnSpc>
                <a:spcPct val="85000"/>
              </a:lnSpc>
              <a:spcBef>
                <a:spcPts val="600"/>
              </a:spcBef>
              <a:spcAft>
                <a:spcPts val="0"/>
              </a:spcAft>
              <a:buClr>
                <a:srgbClr val="FEFEFE"/>
              </a:buClr>
              <a:buSzPts val="900"/>
              <a:buNone/>
              <a:defRPr sz="900"/>
            </a:lvl6pPr>
            <a:lvl7pPr marL="3200400" lvl="6" indent="-228600" algn="l">
              <a:lnSpc>
                <a:spcPct val="85000"/>
              </a:lnSpc>
              <a:spcBef>
                <a:spcPts val="600"/>
              </a:spcBef>
              <a:spcAft>
                <a:spcPts val="0"/>
              </a:spcAft>
              <a:buClr>
                <a:srgbClr val="FEFEFE"/>
              </a:buClr>
              <a:buSzPts val="900"/>
              <a:buNone/>
              <a:defRPr sz="900"/>
            </a:lvl7pPr>
            <a:lvl8pPr marL="3657600" lvl="7" indent="-228600" algn="l">
              <a:lnSpc>
                <a:spcPct val="85000"/>
              </a:lnSpc>
              <a:spcBef>
                <a:spcPts val="600"/>
              </a:spcBef>
              <a:spcAft>
                <a:spcPts val="0"/>
              </a:spcAft>
              <a:buClr>
                <a:srgbClr val="FEFEFE"/>
              </a:buClr>
              <a:buSzPts val="900"/>
              <a:buNone/>
              <a:defRPr sz="900"/>
            </a:lvl8pPr>
            <a:lvl9pPr marL="4114800" lvl="8" indent="-228600" algn="l">
              <a:lnSpc>
                <a:spcPct val="85000"/>
              </a:lnSpc>
              <a:spcBef>
                <a:spcPts val="600"/>
              </a:spcBef>
              <a:spcAft>
                <a:spcPts val="0"/>
              </a:spcAft>
              <a:buClr>
                <a:srgbClr val="FEFEFE"/>
              </a:buClr>
              <a:buSzPts val="900"/>
              <a:buNone/>
              <a:defRPr sz="900"/>
            </a:lvl9pPr>
          </a:lstStyle>
          <a:p>
            <a:endParaRPr/>
          </a:p>
        </p:txBody>
      </p:sp>
      <p:sp>
        <p:nvSpPr>
          <p:cNvPr id="154" name="Google Shape;154;p3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Arial"/>
                <a:ea typeface="Arial"/>
                <a:cs typeface="Arial"/>
                <a:sym typeface="Arial"/>
              </a:defRPr>
            </a:lvl1pPr>
            <a:lvl2pPr marL="0" lvl="1" indent="0" algn="r">
              <a:spcBef>
                <a:spcPts val="0"/>
              </a:spcBef>
              <a:buNone/>
              <a:defRPr sz="10300" b="0">
                <a:solidFill>
                  <a:srgbClr val="FFFFFF"/>
                </a:solidFill>
                <a:latin typeface="Arial"/>
                <a:ea typeface="Arial"/>
                <a:cs typeface="Arial"/>
                <a:sym typeface="Arial"/>
              </a:defRPr>
            </a:lvl2pPr>
            <a:lvl3pPr marL="0" lvl="2" indent="0" algn="r">
              <a:spcBef>
                <a:spcPts val="0"/>
              </a:spcBef>
              <a:buNone/>
              <a:defRPr sz="10300" b="0">
                <a:solidFill>
                  <a:srgbClr val="FFFFFF"/>
                </a:solidFill>
                <a:latin typeface="Arial"/>
                <a:ea typeface="Arial"/>
                <a:cs typeface="Arial"/>
                <a:sym typeface="Arial"/>
              </a:defRPr>
            </a:lvl3pPr>
            <a:lvl4pPr marL="0" lvl="3" indent="0" algn="r">
              <a:spcBef>
                <a:spcPts val="0"/>
              </a:spcBef>
              <a:buNone/>
              <a:defRPr sz="10300" b="0">
                <a:solidFill>
                  <a:srgbClr val="FFFFFF"/>
                </a:solidFill>
                <a:latin typeface="Arial"/>
                <a:ea typeface="Arial"/>
                <a:cs typeface="Arial"/>
                <a:sym typeface="Arial"/>
              </a:defRPr>
            </a:lvl4pPr>
            <a:lvl5pPr marL="0" lvl="4" indent="0" algn="r">
              <a:spcBef>
                <a:spcPts val="0"/>
              </a:spcBef>
              <a:buNone/>
              <a:defRPr sz="10300" b="0">
                <a:solidFill>
                  <a:srgbClr val="FFFFFF"/>
                </a:solidFill>
                <a:latin typeface="Arial"/>
                <a:ea typeface="Arial"/>
                <a:cs typeface="Arial"/>
                <a:sym typeface="Arial"/>
              </a:defRPr>
            </a:lvl5pPr>
            <a:lvl6pPr marL="0" lvl="5" indent="0" algn="r">
              <a:spcBef>
                <a:spcPts val="0"/>
              </a:spcBef>
              <a:buNone/>
              <a:defRPr sz="10300" b="0">
                <a:solidFill>
                  <a:srgbClr val="FFFFFF"/>
                </a:solidFill>
                <a:latin typeface="Arial"/>
                <a:ea typeface="Arial"/>
                <a:cs typeface="Arial"/>
                <a:sym typeface="Arial"/>
              </a:defRPr>
            </a:lvl6pPr>
            <a:lvl7pPr marL="0" lvl="6" indent="0" algn="r">
              <a:spcBef>
                <a:spcPts val="0"/>
              </a:spcBef>
              <a:buNone/>
              <a:defRPr sz="10300" b="0">
                <a:solidFill>
                  <a:srgbClr val="FFFFFF"/>
                </a:solidFill>
                <a:latin typeface="Arial"/>
                <a:ea typeface="Arial"/>
                <a:cs typeface="Arial"/>
                <a:sym typeface="Arial"/>
              </a:defRPr>
            </a:lvl7pPr>
            <a:lvl8pPr marL="0" lvl="7" indent="0" algn="r">
              <a:spcBef>
                <a:spcPts val="0"/>
              </a:spcBef>
              <a:buNone/>
              <a:defRPr sz="10300" b="0">
                <a:solidFill>
                  <a:srgbClr val="FFFFFF"/>
                </a:solidFill>
                <a:latin typeface="Arial"/>
                <a:ea typeface="Arial"/>
                <a:cs typeface="Arial"/>
                <a:sym typeface="Arial"/>
              </a:defRPr>
            </a:lvl8pPr>
            <a:lvl9pPr marL="0" lvl="8" indent="0" algn="r">
              <a:spcBef>
                <a:spcPts val="0"/>
              </a:spcBef>
              <a:buNone/>
              <a:defRPr sz="10300" b="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39"/>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8"/>
        <p:cNvGrpSpPr/>
        <p:nvPr/>
      </p:nvGrpSpPr>
      <p:grpSpPr>
        <a:xfrm>
          <a:off x="0" y="0"/>
          <a:ext cx="0" cy="0"/>
          <a:chOff x="0" y="0"/>
          <a:chExt cx="0" cy="0"/>
        </a:xfrm>
      </p:grpSpPr>
      <p:sp>
        <p:nvSpPr>
          <p:cNvPr id="159" name="Google Shape;159;p40"/>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40"/>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FEFEFE"/>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161" name="Google Shape;161;p4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4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4"/>
        <p:cNvGrpSpPr/>
        <p:nvPr/>
      </p:nvGrpSpPr>
      <p:grpSpPr>
        <a:xfrm>
          <a:off x="0" y="0"/>
          <a:ext cx="0" cy="0"/>
          <a:chOff x="0" y="0"/>
          <a:chExt cx="0" cy="0"/>
        </a:xfrm>
      </p:grpSpPr>
      <p:sp>
        <p:nvSpPr>
          <p:cNvPr id="165" name="Google Shape;165;p41"/>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41"/>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FEFEFE"/>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167" name="Google Shape;167;p4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4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4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170"/>
        <p:cNvGrpSpPr/>
        <p:nvPr/>
      </p:nvGrpSpPr>
      <p:grpSpPr>
        <a:xfrm>
          <a:off x="0" y="0"/>
          <a:ext cx="0" cy="0"/>
          <a:chOff x="0" y="0"/>
          <a:chExt cx="0" cy="0"/>
        </a:xfrm>
      </p:grpSpPr>
      <p:sp>
        <p:nvSpPr>
          <p:cNvPr id="171" name="Google Shape;171;p42"/>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4000"/>
              <a:buFont typeface="Twentieth Century"/>
              <a:buNone/>
              <a:defRPr sz="4000" b="1">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2"/>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FEFEFE"/>
              </a:buClr>
              <a:buSzPts val="2400"/>
              <a:buNone/>
              <a:defRPr sz="2400">
                <a:latin typeface="Twentieth Century"/>
                <a:ea typeface="Twentieth Century"/>
                <a:cs typeface="Twentieth Century"/>
                <a:sym typeface="Twentieth Century"/>
              </a:defRPr>
            </a:lvl1pPr>
            <a:lvl2pPr lvl="1" algn="ctr">
              <a:lnSpc>
                <a:spcPct val="85000"/>
              </a:lnSpc>
              <a:spcBef>
                <a:spcPts val="600"/>
              </a:spcBef>
              <a:spcAft>
                <a:spcPts val="0"/>
              </a:spcAft>
              <a:buClr>
                <a:srgbClr val="FEFEFE"/>
              </a:buClr>
              <a:buSzPts val="2000"/>
              <a:buNone/>
              <a:defRPr sz="2000"/>
            </a:lvl2pPr>
            <a:lvl3pPr lvl="2" algn="ctr">
              <a:lnSpc>
                <a:spcPct val="85000"/>
              </a:lnSpc>
              <a:spcBef>
                <a:spcPts val="600"/>
              </a:spcBef>
              <a:spcAft>
                <a:spcPts val="0"/>
              </a:spcAft>
              <a:buClr>
                <a:srgbClr val="FEFEFE"/>
              </a:buClr>
              <a:buSzPts val="1800"/>
              <a:buNone/>
              <a:defRPr sz="1800"/>
            </a:lvl3pPr>
            <a:lvl4pPr lvl="3" algn="ctr">
              <a:lnSpc>
                <a:spcPct val="85000"/>
              </a:lnSpc>
              <a:spcBef>
                <a:spcPts val="600"/>
              </a:spcBef>
              <a:spcAft>
                <a:spcPts val="0"/>
              </a:spcAft>
              <a:buClr>
                <a:srgbClr val="FEFEFE"/>
              </a:buClr>
              <a:buSzPts val="1600"/>
              <a:buNone/>
              <a:defRPr sz="1600"/>
            </a:lvl4pPr>
            <a:lvl5pPr lvl="4" algn="ctr">
              <a:lnSpc>
                <a:spcPct val="85000"/>
              </a:lnSpc>
              <a:spcBef>
                <a:spcPts val="600"/>
              </a:spcBef>
              <a:spcAft>
                <a:spcPts val="0"/>
              </a:spcAft>
              <a:buClr>
                <a:srgbClr val="FEFEFE"/>
              </a:buClr>
              <a:buSzPts val="1600"/>
              <a:buNone/>
              <a:defRPr sz="1600"/>
            </a:lvl5pPr>
            <a:lvl6pPr lvl="5" algn="ctr">
              <a:lnSpc>
                <a:spcPct val="85000"/>
              </a:lnSpc>
              <a:spcBef>
                <a:spcPts val="600"/>
              </a:spcBef>
              <a:spcAft>
                <a:spcPts val="0"/>
              </a:spcAft>
              <a:buClr>
                <a:srgbClr val="FEFEFE"/>
              </a:buClr>
              <a:buSzPts val="1600"/>
              <a:buNone/>
              <a:defRPr sz="1600"/>
            </a:lvl6pPr>
            <a:lvl7pPr lvl="6" algn="ctr">
              <a:lnSpc>
                <a:spcPct val="85000"/>
              </a:lnSpc>
              <a:spcBef>
                <a:spcPts val="600"/>
              </a:spcBef>
              <a:spcAft>
                <a:spcPts val="0"/>
              </a:spcAft>
              <a:buClr>
                <a:srgbClr val="FEFEFE"/>
              </a:buClr>
              <a:buSzPts val="1600"/>
              <a:buNone/>
              <a:defRPr sz="1600"/>
            </a:lvl7pPr>
            <a:lvl8pPr lvl="7" algn="ctr">
              <a:lnSpc>
                <a:spcPct val="85000"/>
              </a:lnSpc>
              <a:spcBef>
                <a:spcPts val="600"/>
              </a:spcBef>
              <a:spcAft>
                <a:spcPts val="0"/>
              </a:spcAft>
              <a:buClr>
                <a:srgbClr val="FEFEFE"/>
              </a:buClr>
              <a:buSzPts val="1600"/>
              <a:buNone/>
              <a:defRPr sz="1600"/>
            </a:lvl8pPr>
            <a:lvl9pPr lvl="8" algn="ctr">
              <a:lnSpc>
                <a:spcPct val="85000"/>
              </a:lnSpc>
              <a:spcBef>
                <a:spcPts val="600"/>
              </a:spcBef>
              <a:spcAft>
                <a:spcPts val="0"/>
              </a:spcAft>
              <a:buClr>
                <a:srgbClr val="FEFEFE"/>
              </a:buClr>
              <a:buSzPts val="1600"/>
              <a:buNone/>
              <a:defRPr sz="1600"/>
            </a:lvl9pPr>
          </a:lstStyle>
          <a:p>
            <a:endParaRPr/>
          </a:p>
        </p:txBody>
      </p:sp>
      <p:sp>
        <p:nvSpPr>
          <p:cNvPr id="173" name="Google Shape;173;p42"/>
          <p:cNvSpPr>
            <a:spLocks noGrp="1"/>
          </p:cNvSpPr>
          <p:nvPr>
            <p:ph type="pic" idx="2"/>
          </p:nvPr>
        </p:nvSpPr>
        <p:spPr>
          <a:xfrm>
            <a:off x="6743703" y="0"/>
            <a:ext cx="5448297"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Arial"/>
              <a:buNone/>
              <a:defRPr sz="54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3"/>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FEFEFE"/>
              </a:buClr>
              <a:buSzPts val="2400"/>
              <a:buFont typeface="Arial"/>
              <a:buChar char=" "/>
              <a:defRPr sz="2400" b="0" i="0" u="none" strike="noStrike" cap="none">
                <a:solidFill>
                  <a:srgbClr val="FEFEFE"/>
                </a:solidFill>
                <a:latin typeface="Arial"/>
                <a:ea typeface="Arial"/>
                <a:cs typeface="Arial"/>
                <a:sym typeface="Arial"/>
              </a:defRPr>
            </a:lvl1pPr>
            <a:lvl2pPr marL="914400" marR="0" lvl="1" indent="-381000" algn="l" rtl="0">
              <a:lnSpc>
                <a:spcPct val="85000"/>
              </a:lnSpc>
              <a:spcBef>
                <a:spcPts val="600"/>
              </a:spcBef>
              <a:spcAft>
                <a:spcPts val="0"/>
              </a:spcAft>
              <a:buClr>
                <a:srgbClr val="FEFEFE"/>
              </a:buClr>
              <a:buSzPts val="2400"/>
              <a:buFont typeface="Arial"/>
              <a:buChar char=" "/>
              <a:defRPr sz="2400" b="0" i="0" u="none" strike="noStrike" cap="none">
                <a:solidFill>
                  <a:srgbClr val="FEFEFE"/>
                </a:solidFill>
                <a:latin typeface="Arial"/>
                <a:ea typeface="Arial"/>
                <a:cs typeface="Arial"/>
                <a:sym typeface="Arial"/>
              </a:defRPr>
            </a:lvl2pPr>
            <a:lvl3pPr marL="1371600" marR="0" lvl="2" indent="-355600" algn="l" rtl="0">
              <a:lnSpc>
                <a:spcPct val="85000"/>
              </a:lnSpc>
              <a:spcBef>
                <a:spcPts val="600"/>
              </a:spcBef>
              <a:spcAft>
                <a:spcPts val="0"/>
              </a:spcAft>
              <a:buClr>
                <a:srgbClr val="FEFEFE"/>
              </a:buClr>
              <a:buSzPts val="2000"/>
              <a:buFont typeface="Arial"/>
              <a:buChar char=" "/>
              <a:defRPr sz="2000" b="0" i="1" u="none" strike="noStrike" cap="none">
                <a:solidFill>
                  <a:srgbClr val="FEFEFE"/>
                </a:solidFill>
                <a:latin typeface="Arial"/>
                <a:ea typeface="Arial"/>
                <a:cs typeface="Arial"/>
                <a:sym typeface="Arial"/>
              </a:defRPr>
            </a:lvl3pPr>
            <a:lvl4pPr marL="1828800" marR="0" lvl="3"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4pPr>
            <a:lvl5pPr marL="2286000" marR="0" lvl="4"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5pPr>
            <a:lvl6pPr marL="2743200" marR="0" lvl="5"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6pPr>
            <a:lvl7pPr marL="3200400" marR="0" lvl="6"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7pPr>
            <a:lvl8pPr marL="3657600" marR="0" lvl="7"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8pPr>
            <a:lvl9pPr marL="4114800" marR="0" lvl="8"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9pPr>
          </a:lstStyle>
          <a:p>
            <a:endParaRPr/>
          </a:p>
        </p:txBody>
      </p:sp>
      <p:sp>
        <p:nvSpPr>
          <p:cNvPr id="87" name="Google Shape;87;p2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2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2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300" b="0">
                <a:solidFill>
                  <a:schemeClr val="accent1"/>
                </a:solidFill>
                <a:latin typeface="Arial"/>
                <a:ea typeface="Arial"/>
                <a:cs typeface="Arial"/>
                <a:sym typeface="Arial"/>
              </a:defRPr>
            </a:lvl1pPr>
            <a:lvl2pPr marL="0" marR="0" lvl="1" indent="0" algn="r" rtl="0">
              <a:spcBef>
                <a:spcPts val="0"/>
              </a:spcBef>
              <a:buNone/>
              <a:defRPr sz="10300" b="0">
                <a:solidFill>
                  <a:schemeClr val="accent1"/>
                </a:solidFill>
                <a:latin typeface="Arial"/>
                <a:ea typeface="Arial"/>
                <a:cs typeface="Arial"/>
                <a:sym typeface="Arial"/>
              </a:defRPr>
            </a:lvl2pPr>
            <a:lvl3pPr marL="0" marR="0" lvl="2" indent="0" algn="r" rtl="0">
              <a:spcBef>
                <a:spcPts val="0"/>
              </a:spcBef>
              <a:buNone/>
              <a:defRPr sz="10300" b="0">
                <a:solidFill>
                  <a:schemeClr val="accent1"/>
                </a:solidFill>
                <a:latin typeface="Arial"/>
                <a:ea typeface="Arial"/>
                <a:cs typeface="Arial"/>
                <a:sym typeface="Arial"/>
              </a:defRPr>
            </a:lvl3pPr>
            <a:lvl4pPr marL="0" marR="0" lvl="3" indent="0" algn="r" rtl="0">
              <a:spcBef>
                <a:spcPts val="0"/>
              </a:spcBef>
              <a:buNone/>
              <a:defRPr sz="10300" b="0">
                <a:solidFill>
                  <a:schemeClr val="accent1"/>
                </a:solidFill>
                <a:latin typeface="Arial"/>
                <a:ea typeface="Arial"/>
                <a:cs typeface="Arial"/>
                <a:sym typeface="Arial"/>
              </a:defRPr>
            </a:lvl4pPr>
            <a:lvl5pPr marL="0" marR="0" lvl="4" indent="0" algn="r" rtl="0">
              <a:spcBef>
                <a:spcPts val="0"/>
              </a:spcBef>
              <a:buNone/>
              <a:defRPr sz="10300" b="0">
                <a:solidFill>
                  <a:schemeClr val="accent1"/>
                </a:solidFill>
                <a:latin typeface="Arial"/>
                <a:ea typeface="Arial"/>
                <a:cs typeface="Arial"/>
                <a:sym typeface="Arial"/>
              </a:defRPr>
            </a:lvl5pPr>
            <a:lvl6pPr marL="0" marR="0" lvl="5" indent="0" algn="r" rtl="0">
              <a:spcBef>
                <a:spcPts val="0"/>
              </a:spcBef>
              <a:buNone/>
              <a:defRPr sz="10300" b="0">
                <a:solidFill>
                  <a:schemeClr val="accent1"/>
                </a:solidFill>
                <a:latin typeface="Arial"/>
                <a:ea typeface="Arial"/>
                <a:cs typeface="Arial"/>
                <a:sym typeface="Arial"/>
              </a:defRPr>
            </a:lvl6pPr>
            <a:lvl7pPr marL="0" marR="0" lvl="6" indent="0" algn="r" rtl="0">
              <a:spcBef>
                <a:spcPts val="0"/>
              </a:spcBef>
              <a:buNone/>
              <a:defRPr sz="10300" b="0">
                <a:solidFill>
                  <a:schemeClr val="accent1"/>
                </a:solidFill>
                <a:latin typeface="Arial"/>
                <a:ea typeface="Arial"/>
                <a:cs typeface="Arial"/>
                <a:sym typeface="Arial"/>
              </a:defRPr>
            </a:lvl7pPr>
            <a:lvl8pPr marL="0" marR="0" lvl="7" indent="0" algn="r" rtl="0">
              <a:spcBef>
                <a:spcPts val="0"/>
              </a:spcBef>
              <a:buNone/>
              <a:defRPr sz="10300" b="0">
                <a:solidFill>
                  <a:schemeClr val="accent1"/>
                </a:solidFill>
                <a:latin typeface="Arial"/>
                <a:ea typeface="Arial"/>
                <a:cs typeface="Arial"/>
                <a:sym typeface="Arial"/>
              </a:defRPr>
            </a:lvl8pPr>
            <a:lvl9pPr marL="0" marR="0" lvl="8" indent="0" algn="r" rtl="0">
              <a:spcBef>
                <a:spcPts val="0"/>
              </a:spcBef>
              <a:buNone/>
              <a:defRPr sz="10300" b="0">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23"/>
          <p:cNvSpPr/>
          <p:nvPr/>
        </p:nvSpPr>
        <p:spPr>
          <a:xfrm>
            <a:off x="0" y="0"/>
            <a:ext cx="12192000" cy="1371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91" name="Google Shape;91;p23"/>
          <p:cNvSpPr/>
          <p:nvPr/>
        </p:nvSpPr>
        <p:spPr>
          <a:xfrm>
            <a:off x="0" y="1371600"/>
            <a:ext cx="12192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23"/>
          <p:cNvSpPr/>
          <p:nvPr/>
        </p:nvSpPr>
        <p:spPr>
          <a:xfrm>
            <a:off x="0" y="1443006"/>
            <a:ext cx="12192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3.xml"/><Relationship Id="rId16"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mailto:collegebound@wsac.wa.gov"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79" name="Google Shape;17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180" name="Google Shape;180;p1"/>
          <p:cNvSpPr/>
          <p:nvPr/>
        </p:nvSpPr>
        <p:spPr>
          <a:xfrm>
            <a:off x="-136071" y="0"/>
            <a:ext cx="12328071" cy="4904509"/>
          </a:xfrm>
          <a:prstGeom prst="rect">
            <a:avLst/>
          </a:prstGeom>
          <a:solidFill>
            <a:srgbClr val="3650A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8C6F4"/>
              </a:solidFill>
              <a:latin typeface="Calibri"/>
              <a:ea typeface="Calibri"/>
              <a:cs typeface="Calibri"/>
              <a:sym typeface="Calibri"/>
            </a:endParaRPr>
          </a:p>
        </p:txBody>
      </p:sp>
      <p:sp>
        <p:nvSpPr>
          <p:cNvPr id="181" name="Google Shape;181;p1"/>
          <p:cNvSpPr/>
          <p:nvPr/>
        </p:nvSpPr>
        <p:spPr>
          <a:xfrm>
            <a:off x="-189780" y="4904509"/>
            <a:ext cx="12381780" cy="1953491"/>
          </a:xfrm>
          <a:prstGeom prst="rect">
            <a:avLst/>
          </a:prstGeom>
          <a:solidFill>
            <a:srgbClr val="38C6F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8C6F4"/>
              </a:solidFill>
              <a:latin typeface="Calibri"/>
              <a:ea typeface="Calibri"/>
              <a:cs typeface="Calibri"/>
              <a:sym typeface="Calibri"/>
            </a:endParaRPr>
          </a:p>
        </p:txBody>
      </p:sp>
      <p:pic>
        <p:nvPicPr>
          <p:cNvPr id="182" name="Google Shape;182;p1"/>
          <p:cNvPicPr preferRelativeResize="0"/>
          <p:nvPr/>
        </p:nvPicPr>
        <p:blipFill rotWithShape="1">
          <a:blip r:embed="rId3">
            <a:alphaModFix/>
          </a:blip>
          <a:srcRect/>
          <a:stretch/>
        </p:blipFill>
        <p:spPr>
          <a:xfrm>
            <a:off x="9461343" y="5295458"/>
            <a:ext cx="2413314" cy="1200938"/>
          </a:xfrm>
          <a:prstGeom prst="rect">
            <a:avLst/>
          </a:prstGeom>
          <a:noFill/>
          <a:ln>
            <a:noFill/>
          </a:ln>
        </p:spPr>
      </p:pic>
      <p:sp>
        <p:nvSpPr>
          <p:cNvPr id="183" name="Google Shape;183;p1"/>
          <p:cNvSpPr txBox="1"/>
          <p:nvPr/>
        </p:nvSpPr>
        <p:spPr>
          <a:xfrm>
            <a:off x="526432" y="2031974"/>
            <a:ext cx="11372075" cy="2202632"/>
          </a:xfrm>
          <a:prstGeom prst="rect">
            <a:avLst/>
          </a:prstGeom>
          <a:noFill/>
          <a:ln>
            <a:noFill/>
          </a:ln>
        </p:spPr>
        <p:txBody>
          <a:bodyPr spcFirstLastPara="1" wrap="square" lIns="91425" tIns="45700" rIns="91425" bIns="45700" anchor="b" anchorCtr="0">
            <a:normAutofit fontScale="90000" lnSpcReduction="10000"/>
          </a:bodyPr>
          <a:lstStyle/>
          <a:p>
            <a:pPr marL="0" marR="0" lvl="0" indent="0" algn="l" rtl="0">
              <a:lnSpc>
                <a:spcPct val="90000"/>
              </a:lnSpc>
              <a:spcBef>
                <a:spcPts val="0"/>
              </a:spcBef>
              <a:spcAft>
                <a:spcPts val="0"/>
              </a:spcAft>
              <a:buClr>
                <a:srgbClr val="38C6F4"/>
              </a:buClr>
              <a:buSzPct val="100000"/>
              <a:buFont typeface="Tahoma"/>
              <a:buNone/>
            </a:pPr>
            <a:r>
              <a:rPr lang="en-US" sz="7300" b="1" i="0" u="none" strike="noStrike" cap="none" dirty="0">
                <a:solidFill>
                  <a:srgbClr val="38C6F4"/>
                </a:solidFill>
                <a:latin typeface="Tahoma"/>
                <a:ea typeface="Tahoma"/>
                <a:cs typeface="Tahoma"/>
                <a:sym typeface="Tahoma"/>
              </a:rPr>
              <a:t>BENEFITS OF GOING TO COLLEGE</a:t>
            </a:r>
            <a:br>
              <a:rPr lang="en-US" sz="6000" b="1" i="0" u="none" strike="noStrike" cap="none" dirty="0">
                <a:solidFill>
                  <a:srgbClr val="38C6F4"/>
                </a:solidFill>
                <a:latin typeface="Calibri"/>
                <a:ea typeface="Calibri"/>
                <a:cs typeface="Calibri"/>
                <a:sym typeface="Calibri"/>
              </a:rPr>
            </a:br>
            <a:r>
              <a:rPr lang="en-US" sz="4400" b="0" i="0" u="none" strike="noStrike" cap="none" dirty="0">
                <a:solidFill>
                  <a:schemeClr val="lt1"/>
                </a:solidFill>
                <a:latin typeface="Arial Narrow"/>
                <a:ea typeface="Arial Narrow"/>
                <a:cs typeface="Arial Narrow"/>
                <a:sym typeface="Arial Narrow"/>
              </a:rPr>
              <a:t>THE COLLEGE BOUND COMMITMENT</a:t>
            </a:r>
            <a:endParaRPr dirty="0"/>
          </a:p>
        </p:txBody>
      </p:sp>
      <p:pic>
        <p:nvPicPr>
          <p:cNvPr id="184" name="Google Shape;184;p1"/>
          <p:cNvPicPr preferRelativeResize="0"/>
          <p:nvPr/>
        </p:nvPicPr>
        <p:blipFill rotWithShape="1">
          <a:blip r:embed="rId4">
            <a:alphaModFix/>
          </a:blip>
          <a:srcRect/>
          <a:stretch/>
        </p:blipFill>
        <p:spPr>
          <a:xfrm>
            <a:off x="4580457" y="5619601"/>
            <a:ext cx="4164775" cy="876795"/>
          </a:xfrm>
          <a:prstGeom prst="rect">
            <a:avLst/>
          </a:prstGeom>
          <a:noFill/>
          <a:ln>
            <a:noFill/>
          </a:ln>
        </p:spPr>
      </p:pic>
      <p:pic>
        <p:nvPicPr>
          <p:cNvPr id="2" name="Picture 2" descr="A picture containing text&#10;&#10;Description automatically generated">
            <a:extLst>
              <a:ext uri="{FF2B5EF4-FFF2-40B4-BE49-F238E27FC236}">
                <a16:creationId xmlns:a16="http://schemas.microsoft.com/office/drawing/2014/main" id="{DE7E896B-EB1F-3B04-2041-6DA5FE208DC1}"/>
              </a:ext>
            </a:extLst>
          </p:cNvPr>
          <p:cNvPicPr>
            <a:picLocks noChangeAspect="1"/>
          </p:cNvPicPr>
          <p:nvPr/>
        </p:nvPicPr>
        <p:blipFill>
          <a:blip r:embed="rId5"/>
          <a:stretch>
            <a:fillRect/>
          </a:stretch>
        </p:blipFill>
        <p:spPr>
          <a:xfrm>
            <a:off x="1144437" y="5505156"/>
            <a:ext cx="1708031" cy="9516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0"/>
          <p:cNvSpPr/>
          <p:nvPr/>
        </p:nvSpPr>
        <p:spPr>
          <a:xfrm>
            <a:off x="-1" y="0"/>
            <a:ext cx="4380757"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0"/>
          <p:cNvSpPr/>
          <p:nvPr/>
        </p:nvSpPr>
        <p:spPr>
          <a:xfrm>
            <a:off x="-5237" y="3886220"/>
            <a:ext cx="4605806" cy="253998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0"/>
          <p:cNvSpPr txBox="1"/>
          <p:nvPr/>
        </p:nvSpPr>
        <p:spPr>
          <a:xfrm>
            <a:off x="607921" y="1497299"/>
            <a:ext cx="5231274"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a:solidFill>
                  <a:srgbClr val="3650A2"/>
                </a:solidFill>
                <a:latin typeface="Arial"/>
                <a:ea typeface="Arial"/>
                <a:cs typeface="Arial"/>
                <a:sym typeface="Arial"/>
              </a:rPr>
              <a:t>WHO </a:t>
            </a:r>
            <a:br>
              <a:rPr lang="en-US" sz="5400" b="1">
                <a:solidFill>
                  <a:srgbClr val="3650A2"/>
                </a:solidFill>
                <a:latin typeface="Arial"/>
                <a:ea typeface="Arial"/>
                <a:cs typeface="Arial"/>
                <a:sym typeface="Arial"/>
              </a:rPr>
            </a:br>
            <a:r>
              <a:rPr lang="en-US" sz="5400" b="1">
                <a:solidFill>
                  <a:srgbClr val="3650A2"/>
                </a:solidFill>
                <a:latin typeface="Arial"/>
                <a:ea typeface="Arial"/>
                <a:cs typeface="Arial"/>
                <a:sym typeface="Arial"/>
              </a:rPr>
              <a:t>CAN GET </a:t>
            </a:r>
            <a:br>
              <a:rPr lang="en-US" sz="5400">
                <a:solidFill>
                  <a:srgbClr val="3650A2"/>
                </a:solidFill>
                <a:latin typeface="Arial"/>
                <a:ea typeface="Arial"/>
                <a:cs typeface="Arial"/>
                <a:sym typeface="Arial"/>
              </a:rPr>
            </a:br>
            <a:r>
              <a:rPr lang="en-US" sz="5400" cap="none">
                <a:solidFill>
                  <a:srgbClr val="3650A2"/>
                </a:solidFill>
                <a:latin typeface="Arial"/>
                <a:ea typeface="Arial"/>
                <a:cs typeface="Arial"/>
                <a:sym typeface="Arial"/>
              </a:rPr>
              <a:t>COLLEGE </a:t>
            </a:r>
            <a:br>
              <a:rPr lang="en-US" sz="5400" cap="none">
                <a:solidFill>
                  <a:srgbClr val="3650A2"/>
                </a:solidFill>
                <a:latin typeface="Arial"/>
                <a:ea typeface="Arial"/>
                <a:cs typeface="Arial"/>
                <a:sym typeface="Arial"/>
              </a:rPr>
            </a:br>
            <a:r>
              <a:rPr lang="en-US" sz="5400" cap="none">
                <a:solidFill>
                  <a:srgbClr val="3650A2"/>
                </a:solidFill>
                <a:latin typeface="Arial"/>
                <a:ea typeface="Arial"/>
                <a:cs typeface="Arial"/>
                <a:sym typeface="Arial"/>
              </a:rPr>
              <a:t>BOUND? </a:t>
            </a:r>
            <a:br>
              <a:rPr lang="en-US" sz="5400">
                <a:solidFill>
                  <a:srgbClr val="3650A2"/>
                </a:solidFill>
                <a:latin typeface="Arial"/>
                <a:ea typeface="Arial"/>
                <a:cs typeface="Arial"/>
                <a:sym typeface="Arial"/>
              </a:rPr>
            </a:br>
            <a:endParaRPr sz="5400">
              <a:solidFill>
                <a:srgbClr val="3650A2"/>
              </a:solidFill>
              <a:latin typeface="Arial"/>
              <a:ea typeface="Arial"/>
              <a:cs typeface="Arial"/>
              <a:sym typeface="Arial"/>
            </a:endParaRPr>
          </a:p>
        </p:txBody>
      </p:sp>
      <p:sp>
        <p:nvSpPr>
          <p:cNvPr id="293" name="Google Shape;293;p10"/>
          <p:cNvSpPr txBox="1"/>
          <p:nvPr/>
        </p:nvSpPr>
        <p:spPr>
          <a:xfrm>
            <a:off x="519021" y="4640254"/>
            <a:ext cx="5231274"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lt1"/>
              </a:buClr>
              <a:buSzPts val="5400"/>
              <a:buFont typeface="Arial"/>
              <a:buNone/>
            </a:pPr>
            <a:br>
              <a:rPr lang="en-US" sz="5400" b="0" i="0" cap="none">
                <a:solidFill>
                  <a:schemeClr val="lt1"/>
                </a:solidFill>
                <a:latin typeface="Arial"/>
                <a:ea typeface="Arial"/>
                <a:cs typeface="Arial"/>
                <a:sym typeface="Arial"/>
              </a:rPr>
            </a:br>
            <a:endParaRPr sz="5400" b="0" i="0" cap="none">
              <a:solidFill>
                <a:schemeClr val="lt1"/>
              </a:solidFill>
              <a:latin typeface="Arial"/>
              <a:ea typeface="Arial"/>
              <a:cs typeface="Arial"/>
              <a:sym typeface="Arial"/>
            </a:endParaRPr>
          </a:p>
        </p:txBody>
      </p:sp>
      <p:sp>
        <p:nvSpPr>
          <p:cNvPr id="294" name="Google Shape;294;p10"/>
          <p:cNvSpPr txBox="1"/>
          <p:nvPr/>
        </p:nvSpPr>
        <p:spPr>
          <a:xfrm>
            <a:off x="4899778" y="170396"/>
            <a:ext cx="6879666"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600"/>
              <a:buFont typeface="Arial Narrow"/>
              <a:buNone/>
            </a:pPr>
            <a:r>
              <a:rPr lang="en-US" sz="3600" b="1" i="0" cap="none" dirty="0">
                <a:solidFill>
                  <a:srgbClr val="3650A2"/>
                </a:solidFill>
                <a:latin typeface="Arial Narrow"/>
                <a:ea typeface="Arial Narrow"/>
                <a:cs typeface="Arial Narrow"/>
                <a:sym typeface="Arial Narrow"/>
              </a:rPr>
              <a:t>ENROLLING IS A TWO-STEP PROCESS…</a:t>
            </a:r>
            <a:endParaRPr dirty="0"/>
          </a:p>
        </p:txBody>
      </p:sp>
      <p:sp>
        <p:nvSpPr>
          <p:cNvPr id="295" name="Google Shape;295;p10"/>
          <p:cNvSpPr txBox="1"/>
          <p:nvPr/>
        </p:nvSpPr>
        <p:spPr>
          <a:xfrm>
            <a:off x="5263434" y="1336887"/>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1.</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10"/>
          <p:cNvSpPr/>
          <p:nvPr/>
        </p:nvSpPr>
        <p:spPr>
          <a:xfrm>
            <a:off x="6772207" y="1451478"/>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a:solidFill>
                  <a:srgbClr val="383839"/>
                </a:solidFill>
                <a:latin typeface="Arial"/>
                <a:ea typeface="Arial"/>
                <a:cs typeface="Arial"/>
                <a:sym typeface="Arial"/>
              </a:rPr>
              <a:t>Be eligible for free and reduced-price lunch in 7</a:t>
            </a:r>
            <a:r>
              <a:rPr lang="en-US" sz="2000" baseline="30000">
                <a:solidFill>
                  <a:srgbClr val="383839"/>
                </a:solidFill>
                <a:latin typeface="Arial"/>
                <a:ea typeface="Arial"/>
                <a:cs typeface="Arial"/>
                <a:sym typeface="Arial"/>
              </a:rPr>
              <a:t>th</a:t>
            </a:r>
            <a:r>
              <a:rPr lang="en-US" sz="2000">
                <a:solidFill>
                  <a:srgbClr val="383839"/>
                </a:solidFill>
                <a:latin typeface="Arial"/>
                <a:ea typeface="Arial"/>
                <a:cs typeface="Arial"/>
                <a:sym typeface="Arial"/>
              </a:rPr>
              <a:t>, 8</a:t>
            </a:r>
            <a:r>
              <a:rPr lang="en-US" sz="2000" baseline="30000">
                <a:solidFill>
                  <a:srgbClr val="383839"/>
                </a:solidFill>
                <a:latin typeface="Arial"/>
                <a:ea typeface="Arial"/>
                <a:cs typeface="Arial"/>
                <a:sym typeface="Arial"/>
              </a:rPr>
              <a:t>th</a:t>
            </a:r>
            <a:r>
              <a:rPr lang="en-US" sz="2000">
                <a:solidFill>
                  <a:srgbClr val="383839"/>
                </a:solidFill>
                <a:latin typeface="Arial"/>
                <a:ea typeface="Arial"/>
                <a:cs typeface="Arial"/>
                <a:sym typeface="Arial"/>
              </a:rPr>
              <a:t>, or newly eligible in 9</a:t>
            </a:r>
            <a:r>
              <a:rPr lang="en-US" sz="2000" baseline="30000">
                <a:solidFill>
                  <a:srgbClr val="383839"/>
                </a:solidFill>
                <a:latin typeface="Arial"/>
                <a:ea typeface="Arial"/>
                <a:cs typeface="Arial"/>
                <a:sym typeface="Arial"/>
              </a:rPr>
              <a:t>th</a:t>
            </a:r>
            <a:r>
              <a:rPr lang="en-US" sz="2000">
                <a:solidFill>
                  <a:srgbClr val="383839"/>
                </a:solidFill>
                <a:latin typeface="Arial"/>
                <a:ea typeface="Arial"/>
                <a:cs typeface="Arial"/>
                <a:sym typeface="Arial"/>
              </a:rPr>
              <a:t> grade (foster youth are eligible through high school graduation).</a:t>
            </a:r>
            <a:endParaRPr/>
          </a:p>
        </p:txBody>
      </p:sp>
      <p:sp>
        <p:nvSpPr>
          <p:cNvPr id="297" name="Google Shape;297;p10"/>
          <p:cNvSpPr/>
          <p:nvPr/>
        </p:nvSpPr>
        <p:spPr>
          <a:xfrm>
            <a:off x="6772207" y="2234787"/>
            <a:ext cx="4700401"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br>
              <a:rPr lang="en-US" sz="2000">
                <a:solidFill>
                  <a:srgbClr val="383839"/>
                </a:solidFill>
                <a:latin typeface="Arial"/>
                <a:ea typeface="Arial"/>
                <a:cs typeface="Arial"/>
                <a:sym typeface="Arial"/>
              </a:rPr>
            </a:br>
            <a:endParaRPr lang="en-US" sz="2000">
              <a:solidFill>
                <a:srgbClr val="383839"/>
              </a:solidFill>
              <a:latin typeface="Arial"/>
              <a:ea typeface="Arial"/>
              <a:cs typeface="Arial"/>
              <a:sym typeface="Arial"/>
            </a:endParaRPr>
          </a:p>
          <a:p>
            <a:pPr marL="0" marR="0" lvl="0" indent="0" algn="l" rtl="0">
              <a:lnSpc>
                <a:spcPct val="90000"/>
              </a:lnSpc>
              <a:spcBef>
                <a:spcPts val="0"/>
              </a:spcBef>
              <a:spcAft>
                <a:spcPts val="0"/>
              </a:spcAft>
              <a:buNone/>
            </a:pPr>
            <a:r>
              <a:rPr lang="en-US" sz="2000">
                <a:solidFill>
                  <a:srgbClr val="383839"/>
                </a:solidFill>
                <a:latin typeface="Arial"/>
                <a:ea typeface="Arial"/>
                <a:cs typeface="Arial"/>
                <a:sym typeface="Arial"/>
              </a:rPr>
              <a:t>Eligible students will be automatically enrolled. </a:t>
            </a:r>
            <a:endParaRPr sz="2000">
              <a:solidFill>
                <a:srgbClr val="383839"/>
              </a:solidFill>
              <a:latin typeface="Arial"/>
              <a:ea typeface="Arial"/>
              <a:cs typeface="Arial"/>
              <a:sym typeface="Arial"/>
            </a:endParaRPr>
          </a:p>
        </p:txBody>
      </p:sp>
      <p:sp>
        <p:nvSpPr>
          <p:cNvPr id="298" name="Google Shape;298;p10"/>
          <p:cNvSpPr/>
          <p:nvPr/>
        </p:nvSpPr>
        <p:spPr>
          <a:xfrm rot="-5400000">
            <a:off x="4622222" y="2049279"/>
            <a:ext cx="106311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38C6F4"/>
                </a:solidFill>
                <a:latin typeface="Arial Narrow"/>
                <a:ea typeface="Arial Narrow"/>
                <a:cs typeface="Arial Narrow"/>
                <a:sym typeface="Arial Narrow"/>
              </a:rPr>
              <a:t>STEP</a:t>
            </a:r>
            <a:endParaRPr sz="3200" b="1">
              <a:solidFill>
                <a:srgbClr val="38C6F4"/>
              </a:solidFill>
              <a:latin typeface="Calibri"/>
              <a:ea typeface="Calibri"/>
              <a:cs typeface="Calibri"/>
              <a:sym typeface="Calibri"/>
            </a:endParaRPr>
          </a:p>
        </p:txBody>
      </p:sp>
      <p:sp>
        <p:nvSpPr>
          <p:cNvPr id="299" name="Google Shape;299;p10"/>
          <p:cNvSpPr txBox="1"/>
          <p:nvPr/>
        </p:nvSpPr>
        <p:spPr>
          <a:xfrm>
            <a:off x="5263434" y="3533709"/>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0"/>
          <p:cNvSpPr/>
          <p:nvPr/>
        </p:nvSpPr>
        <p:spPr>
          <a:xfrm>
            <a:off x="6802502" y="3898920"/>
            <a:ext cx="4386772" cy="388208"/>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a:solidFill>
                  <a:srgbClr val="383839"/>
                </a:solidFill>
                <a:latin typeface="Arial"/>
                <a:ea typeface="Arial"/>
                <a:cs typeface="Arial"/>
                <a:sym typeface="Arial"/>
              </a:rPr>
              <a:t>Fulfill the College Bound Pledge.</a:t>
            </a:r>
            <a:endParaRPr/>
          </a:p>
        </p:txBody>
      </p:sp>
      <p:sp>
        <p:nvSpPr>
          <p:cNvPr id="301" name="Google Shape;301;p10"/>
          <p:cNvSpPr/>
          <p:nvPr/>
        </p:nvSpPr>
        <p:spPr>
          <a:xfrm>
            <a:off x="6800643" y="4428091"/>
            <a:ext cx="4349569" cy="888923"/>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a:solidFill>
                  <a:srgbClr val="383839"/>
                </a:solidFill>
                <a:latin typeface="Arial"/>
                <a:ea typeface="Arial"/>
                <a:cs typeface="Arial"/>
                <a:sym typeface="Arial"/>
              </a:rPr>
              <a:t>Meet income requirements; verified by the college using information from FAFSA or WASFA. </a:t>
            </a:r>
            <a:endParaRPr/>
          </a:p>
        </p:txBody>
      </p:sp>
      <p:sp>
        <p:nvSpPr>
          <p:cNvPr id="302" name="Google Shape;302;p10"/>
          <p:cNvSpPr/>
          <p:nvPr/>
        </p:nvSpPr>
        <p:spPr>
          <a:xfrm>
            <a:off x="6804204" y="5457977"/>
            <a:ext cx="4670452" cy="781630"/>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a:solidFill>
                  <a:srgbClr val="383839"/>
                </a:solidFill>
                <a:latin typeface="Arial"/>
                <a:ea typeface="Arial"/>
                <a:cs typeface="Arial"/>
                <a:sym typeface="Arial"/>
              </a:rPr>
              <a:t>Be accepted to and attend an eligible college within one year of graduating high school. </a:t>
            </a:r>
            <a:endParaRPr/>
          </a:p>
        </p:txBody>
      </p:sp>
      <p:sp>
        <p:nvSpPr>
          <p:cNvPr id="303" name="Google Shape;303;p10"/>
          <p:cNvSpPr/>
          <p:nvPr/>
        </p:nvSpPr>
        <p:spPr>
          <a:xfrm rot="-5400000">
            <a:off x="4531737" y="4226845"/>
            <a:ext cx="106311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38C6F4"/>
                </a:solidFill>
                <a:latin typeface="Arial Narrow"/>
                <a:ea typeface="Arial Narrow"/>
                <a:cs typeface="Arial Narrow"/>
                <a:sym typeface="Arial Narrow"/>
              </a:rPr>
              <a:t>STEP</a:t>
            </a:r>
            <a:endParaRPr sz="3200" b="1">
              <a:solidFill>
                <a:srgbClr val="38C6F4"/>
              </a:solidFill>
              <a:latin typeface="Calibri"/>
              <a:ea typeface="Calibri"/>
              <a:cs typeface="Calibri"/>
              <a:sym typeface="Calibri"/>
            </a:endParaRPr>
          </a:p>
        </p:txBody>
      </p:sp>
      <p:pic>
        <p:nvPicPr>
          <p:cNvPr id="304" name="Google Shape;304;p10"/>
          <p:cNvPicPr preferRelativeResize="0"/>
          <p:nvPr/>
        </p:nvPicPr>
        <p:blipFill rotWithShape="1">
          <a:blip r:embed="rId3">
            <a:alphaModFix/>
          </a:blip>
          <a:srcRect/>
          <a:stretch/>
        </p:blipFill>
        <p:spPr>
          <a:xfrm>
            <a:off x="621769" y="4287128"/>
            <a:ext cx="3000346" cy="14930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4"/>
          <p:cNvSpPr/>
          <p:nvPr/>
        </p:nvSpPr>
        <p:spPr>
          <a:xfrm>
            <a:off x="2" y="0"/>
            <a:ext cx="4600568"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377" name="Google Shape;377;p14"/>
          <p:cNvSpPr txBox="1">
            <a:spLocks noGrp="1"/>
          </p:cNvSpPr>
          <p:nvPr>
            <p:ph type="body" idx="2"/>
          </p:nvPr>
        </p:nvSpPr>
        <p:spPr>
          <a:xfrm>
            <a:off x="5485741" y="579734"/>
            <a:ext cx="5820888" cy="3484266"/>
          </a:xfrm>
          <a:prstGeom prst="rect">
            <a:avLst/>
          </a:prstGeom>
          <a:noFill/>
          <a:ln w="57150">
            <a:solidFill>
              <a:srgbClr val="FF3399"/>
            </a:solidFill>
          </a:ln>
        </p:spPr>
        <p:txBody>
          <a:bodyPr spcFirstLastPara="1" wrap="square" lIns="91425" tIns="45700" rIns="91425" bIns="45700" anchor="t" anchorCtr="0">
            <a:noAutofit/>
          </a:bodyPr>
          <a:lstStyle/>
          <a:p>
            <a:pPr marL="228600" indent="-228600">
              <a:lnSpc>
                <a:spcPct val="89285"/>
              </a:lnSpc>
              <a:spcBef>
                <a:spcPts val="0"/>
              </a:spcBef>
              <a:buClr>
                <a:srgbClr val="383839"/>
              </a:buClr>
              <a:buSzPts val="2800"/>
            </a:pPr>
            <a:r>
              <a:rPr lang="en-US" sz="2600" dirty="0">
                <a:solidFill>
                  <a:srgbClr val="383839"/>
                </a:solidFill>
              </a:rPr>
              <a:t>Beginning fall 2023, there is NO HIGH SCHOOL GPA requirement to receive CB for students who plan to attend a community college or technical school. </a:t>
            </a:r>
          </a:p>
          <a:p>
            <a:pPr marL="228600" lvl="0" indent="-228600" algn="l" rtl="0">
              <a:lnSpc>
                <a:spcPct val="89285"/>
              </a:lnSpc>
              <a:spcBef>
                <a:spcPts val="0"/>
              </a:spcBef>
              <a:spcAft>
                <a:spcPts val="0"/>
              </a:spcAft>
              <a:buClr>
                <a:srgbClr val="383839"/>
              </a:buClr>
              <a:buSzPts val="2800"/>
              <a:buChar char="•"/>
            </a:pPr>
            <a:endParaRPr lang="en-US" sz="1400" dirty="0">
              <a:solidFill>
                <a:srgbClr val="383839"/>
              </a:solidFill>
            </a:endParaRPr>
          </a:p>
          <a:p>
            <a:pPr marL="228600" lvl="0" indent="-228600" algn="l" rtl="0">
              <a:lnSpc>
                <a:spcPct val="89285"/>
              </a:lnSpc>
              <a:spcBef>
                <a:spcPts val="0"/>
              </a:spcBef>
              <a:spcAft>
                <a:spcPts val="0"/>
              </a:spcAft>
              <a:buClr>
                <a:srgbClr val="383839"/>
              </a:buClr>
              <a:buSzPts val="2800"/>
              <a:buChar char="•"/>
            </a:pPr>
            <a:r>
              <a:rPr lang="en-US" sz="2600" dirty="0">
                <a:solidFill>
                  <a:srgbClr val="383839"/>
                </a:solidFill>
              </a:rPr>
              <a:t>Graduate from a Washington State high school with a 2.0 GPA or better if students plan to attend a four-year public or private college right after high school. </a:t>
            </a:r>
            <a:endParaRPr sz="1400" dirty="0">
              <a:solidFill>
                <a:srgbClr val="383839"/>
              </a:solidFill>
            </a:endParaRPr>
          </a:p>
          <a:p>
            <a:pPr marL="228600" lvl="0" indent="-228600" algn="l" rtl="0">
              <a:lnSpc>
                <a:spcPct val="75000"/>
              </a:lnSpc>
              <a:spcBef>
                <a:spcPts val="1600"/>
              </a:spcBef>
              <a:spcAft>
                <a:spcPts val="0"/>
              </a:spcAft>
              <a:buClr>
                <a:srgbClr val="383839"/>
              </a:buClr>
              <a:buSzPts val="2800"/>
              <a:buChar char="•"/>
            </a:pPr>
            <a:r>
              <a:rPr lang="en-US" sz="2600" dirty="0">
                <a:solidFill>
                  <a:srgbClr val="383839"/>
                </a:solidFill>
              </a:rPr>
              <a:t>Have no felony convictions.</a:t>
            </a:r>
            <a:endParaRPr sz="1400" dirty="0">
              <a:solidFill>
                <a:srgbClr val="383839"/>
              </a:solidFill>
            </a:endParaRPr>
          </a:p>
          <a:p>
            <a:pPr marL="228600" lvl="0" indent="-228600" algn="l" rtl="0">
              <a:lnSpc>
                <a:spcPct val="89285"/>
              </a:lnSpc>
              <a:spcBef>
                <a:spcPts val="1600"/>
              </a:spcBef>
              <a:spcAft>
                <a:spcPts val="0"/>
              </a:spcAft>
              <a:buClr>
                <a:srgbClr val="383839"/>
              </a:buClr>
              <a:buSzPts val="2800"/>
              <a:buChar char="•"/>
            </a:pPr>
            <a:r>
              <a:rPr lang="en-US" sz="2600" dirty="0">
                <a:solidFill>
                  <a:srgbClr val="383839"/>
                </a:solidFill>
              </a:rPr>
              <a:t>Be income eligible, verified with information from the FAFSA or WASFA.</a:t>
            </a:r>
            <a:endParaRPr sz="2600" dirty="0">
              <a:solidFill>
                <a:srgbClr val="383839"/>
              </a:solidFill>
            </a:endParaRPr>
          </a:p>
          <a:p>
            <a:pPr marL="228600" lvl="0" indent="-228600" algn="l" rtl="0">
              <a:lnSpc>
                <a:spcPct val="89285"/>
              </a:lnSpc>
              <a:spcBef>
                <a:spcPts val="1600"/>
              </a:spcBef>
              <a:spcAft>
                <a:spcPts val="0"/>
              </a:spcAft>
              <a:buClr>
                <a:srgbClr val="383839"/>
              </a:buClr>
              <a:buSzPts val="2800"/>
              <a:buChar char="•"/>
            </a:pPr>
            <a:r>
              <a:rPr lang="en-US" sz="2600" dirty="0">
                <a:solidFill>
                  <a:srgbClr val="383839"/>
                </a:solidFill>
              </a:rPr>
              <a:t>Enroll in an eligible college within one year of high school graduation.</a:t>
            </a:r>
            <a:endParaRPr sz="2600" dirty="0"/>
          </a:p>
        </p:txBody>
      </p:sp>
      <p:sp>
        <p:nvSpPr>
          <p:cNvPr id="378" name="Google Shape;378;p14"/>
          <p:cNvSpPr/>
          <p:nvPr/>
        </p:nvSpPr>
        <p:spPr>
          <a:xfrm>
            <a:off x="398977" y="385167"/>
            <a:ext cx="4796971" cy="3231654"/>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None/>
            </a:pPr>
            <a:r>
              <a:rPr lang="en-US" sz="6000" cap="none">
                <a:solidFill>
                  <a:srgbClr val="CD1E8E"/>
                </a:solidFill>
                <a:latin typeface="Arial"/>
                <a:ea typeface="Arial"/>
                <a:cs typeface="Arial"/>
                <a:sym typeface="Arial"/>
              </a:rPr>
              <a:t>THE</a:t>
            </a:r>
            <a:r>
              <a:rPr lang="en-US" sz="6000" b="1" cap="none">
                <a:solidFill>
                  <a:srgbClr val="CD1E8E"/>
                </a:solidFill>
                <a:latin typeface="Arial"/>
                <a:ea typeface="Arial"/>
                <a:cs typeface="Arial"/>
                <a:sym typeface="Arial"/>
              </a:rPr>
              <a:t> </a:t>
            </a:r>
            <a:r>
              <a:rPr lang="en-US" sz="6000" cap="none">
                <a:solidFill>
                  <a:srgbClr val="CD1E8E"/>
                </a:solidFill>
                <a:latin typeface="Arial"/>
                <a:ea typeface="Arial"/>
                <a:cs typeface="Arial"/>
                <a:sym typeface="Arial"/>
              </a:rPr>
              <a:t>COLLEGE BOUND</a:t>
            </a:r>
            <a:br>
              <a:rPr lang="en-US" sz="6000" b="1" cap="none">
                <a:solidFill>
                  <a:srgbClr val="CD1E8E"/>
                </a:solidFill>
                <a:latin typeface="Arial"/>
                <a:ea typeface="Arial"/>
                <a:cs typeface="Arial"/>
                <a:sym typeface="Arial"/>
              </a:rPr>
            </a:br>
            <a:r>
              <a:rPr lang="en-US" sz="6000" b="1" cap="none">
                <a:solidFill>
                  <a:srgbClr val="CD1E8E"/>
                </a:solidFill>
                <a:latin typeface="Arial"/>
                <a:ea typeface="Arial"/>
                <a:cs typeface="Arial"/>
                <a:sym typeface="Arial"/>
              </a:rPr>
              <a:t>PLEDGE:</a:t>
            </a:r>
            <a:endParaRPr sz="5400" b="1" cap="none">
              <a:solidFill>
                <a:srgbClr val="008FCF"/>
              </a:solidFill>
              <a:latin typeface="Arial"/>
              <a:ea typeface="Arial"/>
              <a:cs typeface="Arial"/>
              <a:sym typeface="Arial"/>
            </a:endParaRPr>
          </a:p>
        </p:txBody>
      </p:sp>
      <p:sp>
        <p:nvSpPr>
          <p:cNvPr id="379" name="Google Shape;379;p14"/>
          <p:cNvSpPr/>
          <p:nvPr/>
        </p:nvSpPr>
        <p:spPr>
          <a:xfrm>
            <a:off x="-5238" y="3886220"/>
            <a:ext cx="4897872" cy="2539980"/>
          </a:xfrm>
          <a:prstGeom prst="rect">
            <a:avLst/>
          </a:prstGeom>
          <a:solidFill>
            <a:srgbClr val="CD1E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0" name="Google Shape;380;p14"/>
          <p:cNvPicPr preferRelativeResize="0"/>
          <p:nvPr/>
        </p:nvPicPr>
        <p:blipFill rotWithShape="1">
          <a:blip r:embed="rId3">
            <a:alphaModFix/>
          </a:blip>
          <a:srcRect/>
          <a:stretch/>
        </p:blipFill>
        <p:spPr>
          <a:xfrm>
            <a:off x="813716" y="4344970"/>
            <a:ext cx="3164964" cy="1574981"/>
          </a:xfrm>
          <a:prstGeom prst="rect">
            <a:avLst/>
          </a:prstGeom>
          <a:noFill/>
          <a:ln>
            <a:noFill/>
          </a:ln>
        </p:spPr>
      </p:pic>
      <p:sp>
        <p:nvSpPr>
          <p:cNvPr id="3" name="TextBox 2">
            <a:extLst>
              <a:ext uri="{FF2B5EF4-FFF2-40B4-BE49-F238E27FC236}">
                <a16:creationId xmlns:a16="http://schemas.microsoft.com/office/drawing/2014/main" id="{B9E4FC66-B532-98C5-3EE1-B4B3F00A53C7}"/>
              </a:ext>
            </a:extLst>
          </p:cNvPr>
          <p:cNvSpPr txBox="1"/>
          <p:nvPr/>
        </p:nvSpPr>
        <p:spPr>
          <a:xfrm rot="20760000">
            <a:off x="10088276" y="3470721"/>
            <a:ext cx="2010467" cy="830997"/>
          </a:xfrm>
          <a:prstGeom prst="rect">
            <a:avLst/>
          </a:prstGeom>
          <a:noFill/>
        </p:spPr>
        <p:txBody>
          <a:bodyPr wrap="square" lIns="91440" tIns="45720" rIns="91440" bIns="45720" rtlCol="0" anchor="t">
            <a:spAutoFit/>
          </a:bodyPr>
          <a:lstStyle/>
          <a:p>
            <a:r>
              <a:rPr lang="en-US" sz="4800" b="1" dirty="0">
                <a:solidFill>
                  <a:schemeClr val="tx1"/>
                </a:solidFill>
              </a:rPr>
              <a:t>NEW!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1"/>
          <p:cNvSpPr/>
          <p:nvPr/>
        </p:nvSpPr>
        <p:spPr>
          <a:xfrm>
            <a:off x="6068291" y="0"/>
            <a:ext cx="6123709" cy="3272439"/>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1"/>
          <p:cNvSpPr/>
          <p:nvPr/>
        </p:nvSpPr>
        <p:spPr>
          <a:xfrm>
            <a:off x="0" y="2967334"/>
            <a:ext cx="12192000" cy="3890665"/>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312" name="Google Shape;312;p11"/>
          <p:cNvSpPr txBox="1"/>
          <p:nvPr/>
        </p:nvSpPr>
        <p:spPr>
          <a:xfrm>
            <a:off x="570495" y="3620385"/>
            <a:ext cx="11158133" cy="523220"/>
          </a:xfrm>
          <a:prstGeom prst="rect">
            <a:avLst/>
          </a:prstGeom>
          <a:noFill/>
          <a:ln>
            <a:noFill/>
          </a:ln>
        </p:spPr>
        <p:txBody>
          <a:bodyPr spcFirstLastPara="1" wrap="square" lIns="91425" tIns="45700" rIns="91425" bIns="45700" anchor="t" anchorCtr="0">
            <a:spAutoFit/>
          </a:bodyPr>
          <a:lstStyle/>
          <a:p>
            <a:pPr algn="ctr"/>
            <a:r>
              <a:rPr lang="en-US" sz="2800" b="1">
                <a:solidFill>
                  <a:schemeClr val="lt1"/>
                </a:solidFill>
                <a:latin typeface="Avenir"/>
                <a:ea typeface="Avenir"/>
                <a:cs typeface="Avenir"/>
                <a:sym typeface="Avenir"/>
              </a:rPr>
              <a:t>COLLEGE BOUND COMMITMENT $</a:t>
            </a:r>
            <a:endParaRPr sz="1800" b="1">
              <a:solidFill>
                <a:schemeClr val="lt1"/>
              </a:solidFill>
              <a:latin typeface="Avenir"/>
              <a:ea typeface="Avenir"/>
              <a:cs typeface="Avenir"/>
              <a:sym typeface="Avenir"/>
            </a:endParaRPr>
          </a:p>
        </p:txBody>
      </p:sp>
      <p:sp>
        <p:nvSpPr>
          <p:cNvPr id="313" name="Google Shape;313;p11"/>
          <p:cNvSpPr txBox="1"/>
          <p:nvPr/>
        </p:nvSpPr>
        <p:spPr>
          <a:xfrm>
            <a:off x="6723197" y="230444"/>
            <a:ext cx="4555462" cy="2554505"/>
          </a:xfrm>
          <a:prstGeom prst="rect">
            <a:avLst/>
          </a:prstGeom>
          <a:noFill/>
          <a:ln>
            <a:noFill/>
          </a:ln>
        </p:spPr>
        <p:txBody>
          <a:bodyPr spcFirstLastPara="1" wrap="square" lIns="91425" tIns="45700" rIns="91425" bIns="45700" anchor="t" anchorCtr="0">
            <a:spAutoFit/>
          </a:bodyPr>
          <a:lstStyle/>
          <a:p>
            <a:pPr marL="342900" indent="-342900">
              <a:buChar char="•"/>
            </a:pPr>
            <a:r>
              <a:rPr lang="en-US" sz="2000" dirty="0">
                <a:solidFill>
                  <a:srgbClr val="3650A2"/>
                </a:solidFill>
                <a:cs typeface="Calibri"/>
                <a:sym typeface="Calibri"/>
              </a:rPr>
              <a:t>CB award amounts are based on what type of college you go to. </a:t>
            </a:r>
            <a:endParaRPr lang="en-US" dirty="0"/>
          </a:p>
          <a:p>
            <a:pPr marL="342900" marR="0" lvl="0" indent="-342900" algn="l" rtl="0">
              <a:spcBef>
                <a:spcPts val="0"/>
              </a:spcBef>
              <a:spcAft>
                <a:spcPts val="0"/>
              </a:spcAft>
              <a:buChar char="•"/>
            </a:pPr>
            <a:endParaRPr lang="en-US" sz="2000" dirty="0">
              <a:solidFill>
                <a:srgbClr val="3650A2"/>
              </a:solidFill>
              <a:cs typeface="Calibri"/>
            </a:endParaRPr>
          </a:p>
          <a:p>
            <a:pPr marL="342900" indent="-342900">
              <a:buChar char="•"/>
            </a:pPr>
            <a:r>
              <a:rPr lang="en-US" sz="2000" dirty="0">
                <a:solidFill>
                  <a:srgbClr val="3650A2"/>
                </a:solidFill>
                <a:cs typeface="Calibri"/>
              </a:rPr>
              <a:t>Most of your CB commitment will be funded by the Washington College Grant.</a:t>
            </a:r>
          </a:p>
          <a:p>
            <a:pPr marL="342900" indent="-342900">
              <a:buChar char="•"/>
            </a:pPr>
            <a:endParaRPr lang="en-US" sz="2000" dirty="0">
              <a:solidFill>
                <a:srgbClr val="3650A2"/>
              </a:solidFill>
              <a:cs typeface="Calibri"/>
            </a:endParaRPr>
          </a:p>
          <a:p>
            <a:pPr marL="342900" indent="-342900">
              <a:buChar char="•"/>
            </a:pPr>
            <a:r>
              <a:rPr lang="en-US" sz="2000" dirty="0">
                <a:solidFill>
                  <a:srgbClr val="3650A2"/>
                </a:solidFill>
                <a:cs typeface="Calibri"/>
              </a:rPr>
              <a:t>The award amounts are based on:</a:t>
            </a:r>
          </a:p>
        </p:txBody>
      </p:sp>
      <p:sp>
        <p:nvSpPr>
          <p:cNvPr id="314" name="Google Shape;314;p11"/>
          <p:cNvSpPr txBox="1"/>
          <p:nvPr/>
        </p:nvSpPr>
        <p:spPr>
          <a:xfrm>
            <a:off x="627151" y="1159659"/>
            <a:ext cx="5231274" cy="1760220"/>
          </a:xfrm>
          <a:prstGeom prst="rect">
            <a:avLst/>
          </a:prstGeom>
          <a:noFill/>
          <a:ln>
            <a:noFill/>
          </a:ln>
        </p:spPr>
        <p:txBody>
          <a:bodyPr spcFirstLastPara="1" wrap="square" lIns="91425" tIns="45700" rIns="91425" bIns="45700" anchor="b" anchorCtr="0">
            <a:noAutofit/>
          </a:bodyPr>
          <a:lstStyle/>
          <a:p>
            <a:pPr>
              <a:lnSpc>
                <a:spcPct val="85000"/>
              </a:lnSpc>
            </a:pPr>
            <a:r>
              <a:rPr lang="en-US" sz="5400" b="1">
                <a:solidFill>
                  <a:srgbClr val="3650A2"/>
                </a:solidFill>
              </a:rPr>
              <a:t>HOW</a:t>
            </a:r>
            <a:r>
              <a:rPr lang="en-US" sz="5400">
                <a:solidFill>
                  <a:srgbClr val="3650A2"/>
                </a:solidFill>
              </a:rPr>
              <a:t> MUCH WILL I GET</a:t>
            </a:r>
            <a:r>
              <a:rPr lang="en-US" sz="5400" b="1" cap="none">
                <a:solidFill>
                  <a:srgbClr val="3650A2"/>
                </a:solidFill>
                <a:latin typeface="Arial"/>
                <a:ea typeface="Arial"/>
                <a:cs typeface="Arial"/>
                <a:sym typeface="Arial"/>
              </a:rPr>
              <a:t>?</a:t>
            </a:r>
            <a:r>
              <a:rPr lang="en-US" sz="5400" b="0" cap="none">
                <a:solidFill>
                  <a:srgbClr val="3650A2"/>
                </a:solidFill>
                <a:latin typeface="Arial"/>
                <a:ea typeface="Arial"/>
                <a:cs typeface="Arial"/>
                <a:sym typeface="Arial"/>
              </a:rPr>
              <a:t> </a:t>
            </a:r>
            <a:br>
              <a:rPr lang="en-US" sz="4400" b="0" cap="none">
                <a:latin typeface="Arial"/>
                <a:ea typeface="Arial"/>
                <a:cs typeface="Arial"/>
              </a:rPr>
            </a:br>
            <a:endParaRPr lang="en-US" sz="4400" b="0" cap="none">
              <a:solidFill>
                <a:srgbClr val="3650A2"/>
              </a:solidFill>
              <a:latin typeface="Arial"/>
              <a:ea typeface="Arial"/>
              <a:cs typeface="Arial"/>
            </a:endParaRPr>
          </a:p>
        </p:txBody>
      </p:sp>
      <p:sp>
        <p:nvSpPr>
          <p:cNvPr id="315" name="Google Shape;315;p11"/>
          <p:cNvSpPr txBox="1"/>
          <p:nvPr/>
        </p:nvSpPr>
        <p:spPr>
          <a:xfrm>
            <a:off x="1233135" y="4766739"/>
            <a:ext cx="314228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AVERAGE COST OF TUITION</a:t>
            </a:r>
            <a:endParaRPr/>
          </a:p>
          <a:p>
            <a:pPr marL="0" marR="0" lvl="0" indent="0" algn="ctr" rtl="0">
              <a:spcBef>
                <a:spcPts val="0"/>
              </a:spcBef>
              <a:spcAft>
                <a:spcPts val="0"/>
              </a:spcAft>
              <a:buNone/>
            </a:pPr>
            <a:r>
              <a:rPr lang="en-US" sz="1600">
                <a:solidFill>
                  <a:schemeClr val="lt1"/>
                </a:solidFill>
                <a:latin typeface="Calibri"/>
                <a:ea typeface="Calibri"/>
                <a:cs typeface="Calibri"/>
                <a:sym typeface="Calibri"/>
              </a:rPr>
              <a:t>(public rates)</a:t>
            </a:r>
            <a:endParaRPr sz="2400">
              <a:solidFill>
                <a:schemeClr val="lt1"/>
              </a:solidFill>
              <a:latin typeface="Calibri"/>
              <a:ea typeface="Calibri"/>
              <a:cs typeface="Calibri"/>
              <a:sym typeface="Calibri"/>
            </a:endParaRPr>
          </a:p>
        </p:txBody>
      </p:sp>
      <p:sp>
        <p:nvSpPr>
          <p:cNvPr id="316" name="Google Shape;316;p11"/>
          <p:cNvSpPr txBox="1"/>
          <p:nvPr/>
        </p:nvSpPr>
        <p:spPr>
          <a:xfrm>
            <a:off x="4444779" y="5194248"/>
            <a:ext cx="3142289"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SOME </a:t>
            </a:r>
            <a:endParaRPr/>
          </a:p>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COLLEGE </a:t>
            </a:r>
            <a:endParaRPr/>
          </a:p>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FEES</a:t>
            </a:r>
            <a:endParaRPr sz="2800" cap="none">
              <a:solidFill>
                <a:schemeClr val="lt1"/>
              </a:solidFill>
              <a:latin typeface="Calibri"/>
              <a:ea typeface="Calibri"/>
              <a:cs typeface="Calibri"/>
              <a:sym typeface="Calibri"/>
            </a:endParaRPr>
          </a:p>
        </p:txBody>
      </p:sp>
      <p:sp>
        <p:nvSpPr>
          <p:cNvPr id="317" name="Google Shape;317;p11"/>
          <p:cNvSpPr txBox="1"/>
          <p:nvPr/>
        </p:nvSpPr>
        <p:spPr>
          <a:xfrm>
            <a:off x="7615491" y="4766739"/>
            <a:ext cx="3142289"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dirty="0">
                <a:solidFill>
                  <a:schemeClr val="lt1"/>
                </a:solidFill>
                <a:latin typeface="Calibri"/>
                <a:ea typeface="Calibri"/>
                <a:cs typeface="Calibri"/>
                <a:sym typeface="Calibri"/>
              </a:rPr>
              <a:t>A SMALL AMOUNT FOR BOOKS</a:t>
            </a:r>
            <a:endParaRPr sz="1800" dirty="0">
              <a:solidFill>
                <a:schemeClr val="dk1"/>
              </a:solidFill>
              <a:latin typeface="Calibri"/>
              <a:ea typeface="Calibri"/>
              <a:cs typeface="Calibri"/>
              <a:sym typeface="Calibri"/>
            </a:endParaRPr>
          </a:p>
        </p:txBody>
      </p:sp>
      <p:sp>
        <p:nvSpPr>
          <p:cNvPr id="318" name="Google Shape;318;p11"/>
          <p:cNvSpPr/>
          <p:nvPr/>
        </p:nvSpPr>
        <p:spPr>
          <a:xfrm>
            <a:off x="3047012" y="3331824"/>
            <a:ext cx="6291611" cy="1097973"/>
          </a:xfrm>
          <a:prstGeom prst="ellipse">
            <a:avLst/>
          </a:prstGeom>
          <a:noFill/>
          <a:ln w="38100" cap="flat" cmpd="sng">
            <a:solidFill>
              <a:srgbClr val="38C6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9" name="Google Shape;319;p11"/>
          <p:cNvGrpSpPr/>
          <p:nvPr/>
        </p:nvGrpSpPr>
        <p:grpSpPr>
          <a:xfrm>
            <a:off x="8317955" y="4151120"/>
            <a:ext cx="1127074" cy="1362651"/>
            <a:chOff x="7900896" y="2798827"/>
            <a:chExt cx="2691894" cy="2165472"/>
          </a:xfrm>
        </p:grpSpPr>
        <p:sp>
          <p:nvSpPr>
            <p:cNvPr id="320" name="Google Shape;320;p11"/>
            <p:cNvSpPr/>
            <p:nvPr/>
          </p:nvSpPr>
          <p:spPr>
            <a:xfrm>
              <a:off x="7900896" y="2798827"/>
              <a:ext cx="2446317" cy="2165472"/>
            </a:xfrm>
            <a:prstGeom prst="arc">
              <a:avLst>
                <a:gd name="adj1" fmla="val 16200000"/>
                <a:gd name="adj2" fmla="val 0"/>
              </a:avLst>
            </a:prstGeom>
            <a:noFill/>
            <a:ln w="38100" cap="flat" cmpd="sng">
              <a:solidFill>
                <a:srgbClr val="38C6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21" name="Google Shape;321;p11"/>
            <p:cNvCxnSpPr/>
            <p:nvPr/>
          </p:nvCxnSpPr>
          <p:spPr>
            <a:xfrm>
              <a:off x="10018206" y="3669475"/>
              <a:ext cx="329007" cy="212088"/>
            </a:xfrm>
            <a:prstGeom prst="straightConnector1">
              <a:avLst/>
            </a:prstGeom>
            <a:noFill/>
            <a:ln w="38100" cap="flat" cmpd="sng">
              <a:solidFill>
                <a:srgbClr val="38C6F4"/>
              </a:solidFill>
              <a:prstDash val="solid"/>
              <a:miter lim="800000"/>
              <a:headEnd type="none" w="sm" len="sm"/>
              <a:tailEnd type="none" w="sm" len="sm"/>
            </a:ln>
          </p:spPr>
        </p:cxnSp>
        <p:cxnSp>
          <p:nvCxnSpPr>
            <p:cNvPr id="322" name="Google Shape;322;p11"/>
            <p:cNvCxnSpPr/>
            <p:nvPr/>
          </p:nvCxnSpPr>
          <p:spPr>
            <a:xfrm flipH="1">
              <a:off x="10347214" y="3669475"/>
              <a:ext cx="245576" cy="212088"/>
            </a:xfrm>
            <a:prstGeom prst="straightConnector1">
              <a:avLst/>
            </a:prstGeom>
            <a:noFill/>
            <a:ln w="38100" cap="flat" cmpd="sng">
              <a:solidFill>
                <a:srgbClr val="38C6F4"/>
              </a:solidFill>
              <a:prstDash val="solid"/>
              <a:miter lim="800000"/>
              <a:headEnd type="none" w="sm" len="sm"/>
              <a:tailEnd type="none" w="sm" len="sm"/>
            </a:ln>
          </p:spPr>
        </p:cxnSp>
      </p:grpSp>
      <p:grpSp>
        <p:nvGrpSpPr>
          <p:cNvPr id="323" name="Google Shape;323;p11"/>
          <p:cNvGrpSpPr/>
          <p:nvPr/>
        </p:nvGrpSpPr>
        <p:grpSpPr>
          <a:xfrm flipH="1">
            <a:off x="2664857" y="4110299"/>
            <a:ext cx="1234530" cy="1394062"/>
            <a:chOff x="7900896" y="2798827"/>
            <a:chExt cx="2691894" cy="2165472"/>
          </a:xfrm>
        </p:grpSpPr>
        <p:sp>
          <p:nvSpPr>
            <p:cNvPr id="324" name="Google Shape;324;p11"/>
            <p:cNvSpPr/>
            <p:nvPr/>
          </p:nvSpPr>
          <p:spPr>
            <a:xfrm>
              <a:off x="7900896" y="2798827"/>
              <a:ext cx="2446317" cy="2165472"/>
            </a:xfrm>
            <a:prstGeom prst="arc">
              <a:avLst>
                <a:gd name="adj1" fmla="val 16200000"/>
                <a:gd name="adj2" fmla="val 0"/>
              </a:avLst>
            </a:prstGeom>
            <a:noFill/>
            <a:ln w="38100" cap="flat" cmpd="sng">
              <a:solidFill>
                <a:srgbClr val="38C6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25" name="Google Shape;325;p11"/>
            <p:cNvCxnSpPr/>
            <p:nvPr/>
          </p:nvCxnSpPr>
          <p:spPr>
            <a:xfrm>
              <a:off x="10018206" y="3669475"/>
              <a:ext cx="329007" cy="212088"/>
            </a:xfrm>
            <a:prstGeom prst="straightConnector1">
              <a:avLst/>
            </a:prstGeom>
            <a:noFill/>
            <a:ln w="38100" cap="flat" cmpd="sng">
              <a:solidFill>
                <a:srgbClr val="38C6F4"/>
              </a:solidFill>
              <a:prstDash val="solid"/>
              <a:miter lim="800000"/>
              <a:headEnd type="none" w="sm" len="sm"/>
              <a:tailEnd type="none" w="sm" len="sm"/>
            </a:ln>
          </p:spPr>
        </p:cxnSp>
        <p:cxnSp>
          <p:nvCxnSpPr>
            <p:cNvPr id="326" name="Google Shape;326;p11"/>
            <p:cNvCxnSpPr/>
            <p:nvPr/>
          </p:nvCxnSpPr>
          <p:spPr>
            <a:xfrm flipH="1">
              <a:off x="10347214" y="3669475"/>
              <a:ext cx="245576" cy="212088"/>
            </a:xfrm>
            <a:prstGeom prst="straightConnector1">
              <a:avLst/>
            </a:prstGeom>
            <a:noFill/>
            <a:ln w="38100" cap="flat" cmpd="sng">
              <a:solidFill>
                <a:srgbClr val="38C6F4"/>
              </a:solidFill>
              <a:prstDash val="solid"/>
              <a:miter lim="800000"/>
              <a:headEnd type="none" w="sm" len="sm"/>
              <a:tailEnd type="none" w="sm" len="sm"/>
            </a:ln>
          </p:spPr>
        </p:cxnSp>
      </p:grpSp>
      <p:grpSp>
        <p:nvGrpSpPr>
          <p:cNvPr id="327" name="Google Shape;327;p11"/>
          <p:cNvGrpSpPr/>
          <p:nvPr/>
        </p:nvGrpSpPr>
        <p:grpSpPr>
          <a:xfrm>
            <a:off x="5736942" y="4512695"/>
            <a:ext cx="488544" cy="603098"/>
            <a:chOff x="5813142" y="3014639"/>
            <a:chExt cx="488544" cy="980754"/>
          </a:xfrm>
        </p:grpSpPr>
        <p:cxnSp>
          <p:nvCxnSpPr>
            <p:cNvPr id="328" name="Google Shape;328;p11"/>
            <p:cNvCxnSpPr/>
            <p:nvPr/>
          </p:nvCxnSpPr>
          <p:spPr>
            <a:xfrm>
              <a:off x="6056109" y="3014639"/>
              <a:ext cx="0" cy="953995"/>
            </a:xfrm>
            <a:prstGeom prst="straightConnector1">
              <a:avLst/>
            </a:prstGeom>
            <a:noFill/>
            <a:ln w="38100" cap="flat" cmpd="sng">
              <a:solidFill>
                <a:srgbClr val="38C6F4"/>
              </a:solidFill>
              <a:prstDash val="solid"/>
              <a:miter lim="800000"/>
              <a:headEnd type="none" w="sm" len="sm"/>
              <a:tailEnd type="none" w="sm" len="sm"/>
            </a:ln>
          </p:spPr>
        </p:cxnSp>
        <p:cxnSp>
          <p:nvCxnSpPr>
            <p:cNvPr id="329" name="Google Shape;329;p11"/>
            <p:cNvCxnSpPr/>
            <p:nvPr/>
          </p:nvCxnSpPr>
          <p:spPr>
            <a:xfrm flipH="1">
              <a:off x="6056109" y="3785559"/>
              <a:ext cx="245577" cy="209834"/>
            </a:xfrm>
            <a:prstGeom prst="straightConnector1">
              <a:avLst/>
            </a:prstGeom>
            <a:noFill/>
            <a:ln w="38100" cap="flat" cmpd="sng">
              <a:solidFill>
                <a:srgbClr val="38C6F4"/>
              </a:solidFill>
              <a:prstDash val="solid"/>
              <a:miter lim="800000"/>
              <a:headEnd type="none" w="sm" len="sm"/>
              <a:tailEnd type="none" w="sm" len="sm"/>
            </a:ln>
          </p:spPr>
        </p:cxnSp>
        <p:cxnSp>
          <p:nvCxnSpPr>
            <p:cNvPr id="330" name="Google Shape;330;p11"/>
            <p:cNvCxnSpPr/>
            <p:nvPr/>
          </p:nvCxnSpPr>
          <p:spPr>
            <a:xfrm>
              <a:off x="5813142" y="3785559"/>
              <a:ext cx="242966" cy="209834"/>
            </a:xfrm>
            <a:prstGeom prst="straightConnector1">
              <a:avLst/>
            </a:prstGeom>
            <a:noFill/>
            <a:ln w="38100" cap="flat" cmpd="sng">
              <a:solidFill>
                <a:srgbClr val="38C6F4"/>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2" descr="Image result for gonzaga university logo"/>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2"/>
          <p:cNvSpPr/>
          <p:nvPr/>
        </p:nvSpPr>
        <p:spPr>
          <a:xfrm>
            <a:off x="3" y="0"/>
            <a:ext cx="3214114"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338" name="Google Shape;338;p12"/>
          <p:cNvSpPr/>
          <p:nvPr/>
        </p:nvSpPr>
        <p:spPr>
          <a:xfrm>
            <a:off x="4" y="6007100"/>
            <a:ext cx="12191996" cy="850900"/>
          </a:xfrm>
          <a:prstGeom prst="rect">
            <a:avLst/>
          </a:prstGeom>
          <a:solidFill>
            <a:srgbClr val="38C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2"/>
          <p:cNvSpPr txBox="1">
            <a:spLocks noGrp="1"/>
          </p:cNvSpPr>
          <p:nvPr>
            <p:ph type="title"/>
          </p:nvPr>
        </p:nvSpPr>
        <p:spPr>
          <a:xfrm>
            <a:off x="225290" y="2079858"/>
            <a:ext cx="3136519" cy="20077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650A2"/>
              </a:buClr>
              <a:buSzPts val="4500"/>
              <a:buFont typeface="Arial"/>
              <a:buNone/>
            </a:pPr>
            <a:r>
              <a:rPr lang="en-US" sz="4500" b="1" cap="none">
                <a:solidFill>
                  <a:srgbClr val="3650A2"/>
                </a:solidFill>
                <a:latin typeface="Arial"/>
                <a:ea typeface="Arial"/>
                <a:cs typeface="Arial"/>
                <a:sym typeface="Arial"/>
              </a:rPr>
              <a:t>WHERE</a:t>
            </a:r>
            <a:r>
              <a:rPr lang="en-US" sz="4500" cap="none">
                <a:solidFill>
                  <a:srgbClr val="3650A2"/>
                </a:solidFill>
                <a:latin typeface="Arial"/>
                <a:ea typeface="Arial"/>
                <a:cs typeface="Arial"/>
                <a:sym typeface="Arial"/>
              </a:rPr>
              <a:t> </a:t>
            </a:r>
            <a:br>
              <a:rPr lang="en-US" sz="4500" cap="none">
                <a:solidFill>
                  <a:srgbClr val="3650A2"/>
                </a:solidFill>
                <a:latin typeface="Arial"/>
                <a:ea typeface="Arial"/>
                <a:cs typeface="Arial"/>
                <a:sym typeface="Arial"/>
              </a:rPr>
            </a:br>
            <a:r>
              <a:rPr lang="en-US" sz="4500" cap="none">
                <a:solidFill>
                  <a:srgbClr val="3650A2"/>
                </a:solidFill>
                <a:latin typeface="Arial"/>
                <a:ea typeface="Arial"/>
                <a:cs typeface="Arial"/>
                <a:sym typeface="Arial"/>
              </a:rPr>
              <a:t>CAN YOU </a:t>
            </a:r>
            <a:br>
              <a:rPr lang="en-US" sz="4500" cap="none">
                <a:solidFill>
                  <a:srgbClr val="3650A2"/>
                </a:solidFill>
                <a:latin typeface="Arial"/>
                <a:ea typeface="Arial"/>
                <a:cs typeface="Arial"/>
                <a:sym typeface="Arial"/>
              </a:rPr>
            </a:br>
            <a:r>
              <a:rPr lang="en-US" sz="4500" cap="none">
                <a:solidFill>
                  <a:srgbClr val="3650A2"/>
                </a:solidFill>
                <a:latin typeface="Arial"/>
                <a:ea typeface="Arial"/>
                <a:cs typeface="Arial"/>
                <a:sym typeface="Arial"/>
              </a:rPr>
              <a:t>USE IT? </a:t>
            </a:r>
            <a:endParaRPr/>
          </a:p>
        </p:txBody>
      </p:sp>
      <p:sp>
        <p:nvSpPr>
          <p:cNvPr id="340" name="Google Shape;340;p12"/>
          <p:cNvSpPr txBox="1"/>
          <p:nvPr/>
        </p:nvSpPr>
        <p:spPr>
          <a:xfrm>
            <a:off x="3426370" y="465039"/>
            <a:ext cx="844073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rgbClr val="3650A2"/>
                </a:solidFill>
                <a:latin typeface="Arial Narrow"/>
                <a:ea typeface="Arial Narrow"/>
                <a:cs typeface="Arial Narrow"/>
                <a:sym typeface="Arial Narrow"/>
              </a:rPr>
              <a:t>There are over 65 colleges, universities, and technical schools where you can use </a:t>
            </a:r>
            <a:r>
              <a:rPr lang="en-US" sz="3200" b="1" dirty="0">
                <a:solidFill>
                  <a:srgbClr val="3650A2"/>
                </a:solidFill>
                <a:latin typeface="Arial Narrow"/>
                <a:ea typeface="Arial Narrow"/>
                <a:cs typeface="Arial Narrow"/>
                <a:sym typeface="Arial Narrow"/>
              </a:rPr>
              <a:t>College Bound</a:t>
            </a:r>
            <a:endParaRPr dirty="0"/>
          </a:p>
        </p:txBody>
      </p:sp>
      <p:pic>
        <p:nvPicPr>
          <p:cNvPr id="341" name="Google Shape;341;p12" descr="Image result for central washington university logo"/>
          <p:cNvPicPr preferRelativeResize="0"/>
          <p:nvPr/>
        </p:nvPicPr>
        <p:blipFill rotWithShape="1">
          <a:blip r:embed="rId3">
            <a:alphaModFix/>
          </a:blip>
          <a:srcRect/>
          <a:stretch/>
        </p:blipFill>
        <p:spPr>
          <a:xfrm>
            <a:off x="3426370" y="2285703"/>
            <a:ext cx="2055063" cy="433397"/>
          </a:xfrm>
          <a:prstGeom prst="rect">
            <a:avLst/>
          </a:prstGeom>
          <a:noFill/>
          <a:ln>
            <a:noFill/>
          </a:ln>
        </p:spPr>
      </p:pic>
      <p:pic>
        <p:nvPicPr>
          <p:cNvPr id="342" name="Google Shape;342;p12" descr="Image result for eastern washington university logo"/>
          <p:cNvPicPr preferRelativeResize="0"/>
          <p:nvPr/>
        </p:nvPicPr>
        <p:blipFill rotWithShape="1">
          <a:blip r:embed="rId4">
            <a:alphaModFix/>
          </a:blip>
          <a:srcRect/>
          <a:stretch/>
        </p:blipFill>
        <p:spPr>
          <a:xfrm>
            <a:off x="5711842" y="2186219"/>
            <a:ext cx="1954580" cy="632365"/>
          </a:xfrm>
          <a:prstGeom prst="rect">
            <a:avLst/>
          </a:prstGeom>
          <a:noFill/>
          <a:ln>
            <a:noFill/>
          </a:ln>
        </p:spPr>
      </p:pic>
      <p:pic>
        <p:nvPicPr>
          <p:cNvPr id="343" name="Google Shape;343;p12" descr="Image result for evergreen state college  logo"/>
          <p:cNvPicPr preferRelativeResize="0"/>
          <p:nvPr/>
        </p:nvPicPr>
        <p:blipFill rotWithShape="1">
          <a:blip r:embed="rId5">
            <a:alphaModFix/>
          </a:blip>
          <a:srcRect/>
          <a:stretch/>
        </p:blipFill>
        <p:spPr>
          <a:xfrm>
            <a:off x="7966439" y="2259127"/>
            <a:ext cx="2085207" cy="486548"/>
          </a:xfrm>
          <a:prstGeom prst="rect">
            <a:avLst/>
          </a:prstGeom>
          <a:noFill/>
          <a:ln>
            <a:noFill/>
          </a:ln>
        </p:spPr>
      </p:pic>
      <p:pic>
        <p:nvPicPr>
          <p:cNvPr id="344" name="Google Shape;344;p12" descr="Image result for western washington university logo"/>
          <p:cNvPicPr preferRelativeResize="0"/>
          <p:nvPr/>
        </p:nvPicPr>
        <p:blipFill rotWithShape="1">
          <a:blip r:embed="rId6">
            <a:alphaModFix/>
          </a:blip>
          <a:srcRect/>
          <a:stretch/>
        </p:blipFill>
        <p:spPr>
          <a:xfrm>
            <a:off x="10427095" y="4068239"/>
            <a:ext cx="1341629" cy="675287"/>
          </a:xfrm>
          <a:prstGeom prst="rect">
            <a:avLst/>
          </a:prstGeom>
          <a:noFill/>
          <a:ln>
            <a:noFill/>
          </a:ln>
        </p:spPr>
      </p:pic>
      <p:pic>
        <p:nvPicPr>
          <p:cNvPr id="345" name="Google Shape;345;p12" descr="Image result for washington state university logo"/>
          <p:cNvPicPr preferRelativeResize="0"/>
          <p:nvPr/>
        </p:nvPicPr>
        <p:blipFill rotWithShape="1">
          <a:blip r:embed="rId7">
            <a:alphaModFix/>
          </a:blip>
          <a:srcRect/>
          <a:stretch/>
        </p:blipFill>
        <p:spPr>
          <a:xfrm>
            <a:off x="5566142" y="2964465"/>
            <a:ext cx="2245981" cy="935826"/>
          </a:xfrm>
          <a:prstGeom prst="rect">
            <a:avLst/>
          </a:prstGeom>
          <a:noFill/>
          <a:ln>
            <a:noFill/>
          </a:ln>
        </p:spPr>
      </p:pic>
      <p:pic>
        <p:nvPicPr>
          <p:cNvPr id="346" name="Google Shape;346;p12" descr="Image result for university of washington logo"/>
          <p:cNvPicPr preferRelativeResize="0"/>
          <p:nvPr/>
        </p:nvPicPr>
        <p:blipFill rotWithShape="1">
          <a:blip r:embed="rId8">
            <a:alphaModFix/>
          </a:blip>
          <a:srcRect/>
          <a:stretch/>
        </p:blipFill>
        <p:spPr>
          <a:xfrm>
            <a:off x="7876684" y="3200320"/>
            <a:ext cx="2264716" cy="464117"/>
          </a:xfrm>
          <a:prstGeom prst="rect">
            <a:avLst/>
          </a:prstGeom>
          <a:noFill/>
          <a:ln>
            <a:noFill/>
          </a:ln>
        </p:spPr>
      </p:pic>
      <p:pic>
        <p:nvPicPr>
          <p:cNvPr id="347" name="Google Shape;347;p12" descr="Image result for gonzaga university logo"/>
          <p:cNvPicPr preferRelativeResize="0"/>
          <p:nvPr/>
        </p:nvPicPr>
        <p:blipFill rotWithShape="1">
          <a:blip r:embed="rId9">
            <a:alphaModFix/>
          </a:blip>
          <a:srcRect/>
          <a:stretch/>
        </p:blipFill>
        <p:spPr>
          <a:xfrm>
            <a:off x="6489611" y="5014957"/>
            <a:ext cx="1484522" cy="498799"/>
          </a:xfrm>
          <a:prstGeom prst="rect">
            <a:avLst/>
          </a:prstGeom>
          <a:noFill/>
          <a:ln>
            <a:noFill/>
          </a:ln>
        </p:spPr>
      </p:pic>
      <p:pic>
        <p:nvPicPr>
          <p:cNvPr id="348" name="Google Shape;348;p12" descr="Image result for pacific lutheran university logo"/>
          <p:cNvPicPr preferRelativeResize="0"/>
          <p:nvPr/>
        </p:nvPicPr>
        <p:blipFill rotWithShape="1">
          <a:blip r:embed="rId10">
            <a:alphaModFix/>
          </a:blip>
          <a:srcRect/>
          <a:stretch/>
        </p:blipFill>
        <p:spPr>
          <a:xfrm>
            <a:off x="10634913" y="2098067"/>
            <a:ext cx="858588" cy="850002"/>
          </a:xfrm>
          <a:prstGeom prst="rect">
            <a:avLst/>
          </a:prstGeom>
          <a:noFill/>
          <a:ln>
            <a:noFill/>
          </a:ln>
        </p:spPr>
      </p:pic>
      <p:pic>
        <p:nvPicPr>
          <p:cNvPr id="349" name="Google Shape;349;p12" descr="Image result for seattle university logo"/>
          <p:cNvPicPr preferRelativeResize="0"/>
          <p:nvPr/>
        </p:nvPicPr>
        <p:blipFill rotWithShape="1">
          <a:blip r:embed="rId11">
            <a:alphaModFix/>
          </a:blip>
          <a:srcRect/>
          <a:stretch/>
        </p:blipFill>
        <p:spPr>
          <a:xfrm>
            <a:off x="3688551" y="5024176"/>
            <a:ext cx="1530700" cy="433167"/>
          </a:xfrm>
          <a:prstGeom prst="rect">
            <a:avLst/>
          </a:prstGeom>
          <a:noFill/>
          <a:ln>
            <a:noFill/>
          </a:ln>
        </p:spPr>
      </p:pic>
      <p:pic>
        <p:nvPicPr>
          <p:cNvPr id="350" name="Google Shape;350;p12" descr="Image result for whitman college logo"/>
          <p:cNvPicPr preferRelativeResize="0"/>
          <p:nvPr/>
        </p:nvPicPr>
        <p:blipFill rotWithShape="1">
          <a:blip r:embed="rId12">
            <a:alphaModFix/>
          </a:blip>
          <a:srcRect/>
          <a:stretch/>
        </p:blipFill>
        <p:spPr>
          <a:xfrm>
            <a:off x="8897731" y="5030924"/>
            <a:ext cx="1709260" cy="490462"/>
          </a:xfrm>
          <a:prstGeom prst="rect">
            <a:avLst/>
          </a:prstGeom>
          <a:noFill/>
          <a:ln>
            <a:noFill/>
          </a:ln>
        </p:spPr>
      </p:pic>
      <p:pic>
        <p:nvPicPr>
          <p:cNvPr id="351" name="Google Shape;351;p12" descr="Image result for bates technical college logo"/>
          <p:cNvPicPr preferRelativeResize="0"/>
          <p:nvPr/>
        </p:nvPicPr>
        <p:blipFill rotWithShape="1">
          <a:blip r:embed="rId13">
            <a:alphaModFix/>
          </a:blip>
          <a:srcRect/>
          <a:stretch/>
        </p:blipFill>
        <p:spPr>
          <a:xfrm>
            <a:off x="7548715" y="4252829"/>
            <a:ext cx="1363227" cy="329704"/>
          </a:xfrm>
          <a:prstGeom prst="rect">
            <a:avLst/>
          </a:prstGeom>
          <a:noFill/>
          <a:ln>
            <a:noFill/>
          </a:ln>
        </p:spPr>
      </p:pic>
      <p:pic>
        <p:nvPicPr>
          <p:cNvPr id="352" name="Google Shape;352;p12" descr="Image result for whatcom community college logo"/>
          <p:cNvPicPr preferRelativeResize="0"/>
          <p:nvPr/>
        </p:nvPicPr>
        <p:blipFill rotWithShape="1">
          <a:blip r:embed="rId14">
            <a:alphaModFix/>
          </a:blip>
          <a:srcRect/>
          <a:stretch/>
        </p:blipFill>
        <p:spPr>
          <a:xfrm>
            <a:off x="3565878" y="3208892"/>
            <a:ext cx="1776046" cy="446972"/>
          </a:xfrm>
          <a:prstGeom prst="rect">
            <a:avLst/>
          </a:prstGeom>
          <a:noFill/>
          <a:ln>
            <a:noFill/>
          </a:ln>
        </p:spPr>
      </p:pic>
      <p:pic>
        <p:nvPicPr>
          <p:cNvPr id="353" name="Google Shape;353;p12" descr="Image result for north seattle community college logo"/>
          <p:cNvPicPr preferRelativeResize="0"/>
          <p:nvPr/>
        </p:nvPicPr>
        <p:blipFill rotWithShape="1">
          <a:blip r:embed="rId15">
            <a:alphaModFix/>
          </a:blip>
          <a:srcRect/>
          <a:stretch/>
        </p:blipFill>
        <p:spPr>
          <a:xfrm>
            <a:off x="5249291" y="4091703"/>
            <a:ext cx="1157070" cy="758145"/>
          </a:xfrm>
          <a:prstGeom prst="rect">
            <a:avLst/>
          </a:prstGeom>
          <a:noFill/>
          <a:ln>
            <a:noFill/>
          </a:ln>
        </p:spPr>
      </p:pic>
      <p:pic>
        <p:nvPicPr>
          <p:cNvPr id="354" name="Google Shape;354;p12" descr="Image result for gene juarez logo"/>
          <p:cNvPicPr preferRelativeResize="0"/>
          <p:nvPr/>
        </p:nvPicPr>
        <p:blipFill rotWithShape="1">
          <a:blip r:embed="rId16">
            <a:alphaModFix/>
          </a:blip>
          <a:srcRect/>
          <a:stretch/>
        </p:blipFill>
        <p:spPr>
          <a:xfrm>
            <a:off x="10440003" y="3111372"/>
            <a:ext cx="1307497" cy="748567"/>
          </a:xfrm>
          <a:prstGeom prst="rect">
            <a:avLst/>
          </a:prstGeom>
          <a:noFill/>
          <a:ln>
            <a:noFill/>
          </a:ln>
        </p:spPr>
      </p:pic>
      <p:sp>
        <p:nvSpPr>
          <p:cNvPr id="355" name="Google Shape;355;p12"/>
          <p:cNvSpPr txBox="1"/>
          <p:nvPr/>
        </p:nvSpPr>
        <p:spPr>
          <a:xfrm>
            <a:off x="3297001" y="6230652"/>
            <a:ext cx="8552409"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dirty="0">
                <a:solidFill>
                  <a:srgbClr val="FFFFFF"/>
                </a:solidFill>
                <a:latin typeface="Calibri"/>
                <a:ea typeface="Calibri"/>
                <a:cs typeface="Calibri"/>
                <a:sym typeface="Calibri"/>
              </a:rPr>
              <a:t>And </a:t>
            </a:r>
            <a:r>
              <a:rPr lang="en-US" sz="1700" u="sng" dirty="0">
                <a:solidFill>
                  <a:srgbClr val="FFFFFF"/>
                </a:solidFill>
                <a:latin typeface="Calibri"/>
                <a:ea typeface="Calibri"/>
                <a:cs typeface="Calibri"/>
                <a:sym typeface="Calibri"/>
              </a:rPr>
              <a:t>more</a:t>
            </a:r>
            <a:r>
              <a:rPr lang="en-US" sz="1700" dirty="0">
                <a:solidFill>
                  <a:srgbClr val="FFFFFF"/>
                </a:solidFill>
                <a:latin typeface="Calibri"/>
                <a:ea typeface="Calibri"/>
                <a:cs typeface="Calibri"/>
                <a:sym typeface="Calibri"/>
              </a:rPr>
              <a:t>... You can find a list online at </a:t>
            </a:r>
            <a:r>
              <a:rPr lang="en-US" sz="1700" b="1" u="sng" dirty="0">
                <a:solidFill>
                  <a:srgbClr val="3650A2"/>
                </a:solidFill>
                <a:latin typeface="Calibri"/>
                <a:ea typeface="Calibri"/>
                <a:cs typeface="Calibri"/>
                <a:sym typeface="Calibri"/>
              </a:rPr>
              <a:t>www.wsac.wa.gov/sfa-institutions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3"/>
          <p:cNvSpPr/>
          <p:nvPr/>
        </p:nvSpPr>
        <p:spPr>
          <a:xfrm>
            <a:off x="-1" y="0"/>
            <a:ext cx="4380757"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2" name="Google Shape;362;p13"/>
          <p:cNvSpPr/>
          <p:nvPr/>
        </p:nvSpPr>
        <p:spPr>
          <a:xfrm>
            <a:off x="-5237" y="3886220"/>
            <a:ext cx="4605806" cy="253998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3" name="Google Shape;363;p13"/>
          <p:cNvSpPr txBox="1"/>
          <p:nvPr/>
        </p:nvSpPr>
        <p:spPr>
          <a:xfrm>
            <a:off x="471967" y="958336"/>
            <a:ext cx="3357086" cy="2300114"/>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5400"/>
              <a:buFont typeface="Arial"/>
              <a:buNone/>
            </a:pPr>
            <a:r>
              <a:rPr lang="en-US" sz="5400" b="0" i="0" u="none" strike="noStrike" cap="none">
                <a:solidFill>
                  <a:srgbClr val="3650A2"/>
                </a:solidFill>
                <a:latin typeface="Arial"/>
                <a:ea typeface="Arial"/>
                <a:cs typeface="Arial"/>
                <a:sym typeface="Arial"/>
              </a:rPr>
              <a:t>WHAT’S </a:t>
            </a:r>
            <a:r>
              <a:rPr lang="en-US" sz="5400" b="1" i="0" u="none" strike="noStrike" cap="none">
                <a:solidFill>
                  <a:srgbClr val="3650A2"/>
                </a:solidFill>
                <a:latin typeface="Arial"/>
                <a:ea typeface="Arial"/>
                <a:cs typeface="Arial"/>
                <a:sym typeface="Arial"/>
              </a:rPr>
              <a:t>NEXT</a:t>
            </a:r>
            <a:r>
              <a:rPr lang="en-US" sz="5400" b="0" i="0" u="none" strike="noStrike" cap="none">
                <a:solidFill>
                  <a:srgbClr val="3650A2"/>
                </a:solidFill>
                <a:latin typeface="Arial"/>
                <a:ea typeface="Arial"/>
                <a:cs typeface="Arial"/>
                <a:sym typeface="Arial"/>
              </a:rPr>
              <a:t>?</a:t>
            </a:r>
            <a:endParaRPr/>
          </a:p>
        </p:txBody>
      </p:sp>
      <p:sp>
        <p:nvSpPr>
          <p:cNvPr id="364" name="Google Shape;364;p13"/>
          <p:cNvSpPr txBox="1"/>
          <p:nvPr/>
        </p:nvSpPr>
        <p:spPr>
          <a:xfrm>
            <a:off x="489668" y="4367074"/>
            <a:ext cx="4191000" cy="161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1" i="0" u="none" strike="noStrike" cap="none" dirty="0">
                <a:solidFill>
                  <a:srgbClr val="FFFFFF"/>
                </a:solidFill>
                <a:latin typeface="Arial"/>
                <a:ea typeface="Arial"/>
                <a:cs typeface="Arial"/>
                <a:sym typeface="Arial"/>
              </a:rPr>
              <a:t>FULFILL</a:t>
            </a:r>
            <a:endParaRPr dirty="0"/>
          </a:p>
          <a:p>
            <a:pPr marL="0" marR="0" lvl="0" indent="0" algn="l" rtl="0">
              <a:lnSpc>
                <a:spcPct val="100000"/>
              </a:lnSpc>
              <a:spcBef>
                <a:spcPts val="0"/>
              </a:spcBef>
              <a:spcAft>
                <a:spcPts val="0"/>
              </a:spcAft>
              <a:buClr>
                <a:schemeClr val="dk1"/>
              </a:buClr>
              <a:buSzPts val="1800"/>
              <a:buFont typeface="Arial"/>
              <a:buNone/>
            </a:pPr>
            <a:endParaRPr sz="18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900"/>
              <a:buFont typeface="Arial"/>
              <a:buNone/>
            </a:pPr>
            <a:r>
              <a:rPr lang="en-US" sz="1900" b="0" i="0" u="none" strike="noStrike" cap="none" dirty="0">
                <a:solidFill>
                  <a:srgbClr val="FFFFFF"/>
                </a:solidFill>
                <a:latin typeface="Arial"/>
                <a:ea typeface="Arial"/>
                <a:cs typeface="Arial"/>
                <a:sym typeface="Arial"/>
              </a:rPr>
              <a:t>Be sure you review </a:t>
            </a:r>
            <a:r>
              <a:rPr lang="en-US" sz="1900" dirty="0">
                <a:solidFill>
                  <a:srgbClr val="FFFFFF"/>
                </a:solidFill>
              </a:rPr>
              <a:t>the </a:t>
            </a:r>
            <a:r>
              <a:rPr lang="en-US" sz="1900" b="0" i="0" u="none" strike="noStrike" cap="none" dirty="0">
                <a:solidFill>
                  <a:srgbClr val="FFFFFF"/>
                </a:solidFill>
                <a:latin typeface="Arial"/>
                <a:ea typeface="Arial"/>
                <a:cs typeface="Arial"/>
                <a:sym typeface="Arial"/>
              </a:rPr>
              <a:t>pledge requirements to receive </a:t>
            </a:r>
          </a:p>
          <a:p>
            <a:pPr marL="0" marR="0" lvl="0" indent="0" algn="l" rtl="0">
              <a:lnSpc>
                <a:spcPct val="100000"/>
              </a:lnSpc>
              <a:spcBef>
                <a:spcPts val="0"/>
              </a:spcBef>
              <a:spcAft>
                <a:spcPts val="0"/>
              </a:spcAft>
              <a:buClr>
                <a:srgbClr val="FFFFFF"/>
              </a:buClr>
              <a:buSzPts val="1900"/>
              <a:buFont typeface="Arial"/>
              <a:buNone/>
            </a:pPr>
            <a:r>
              <a:rPr lang="en-US" sz="1900" b="0" i="0" u="none" strike="noStrike" cap="none" dirty="0">
                <a:solidFill>
                  <a:srgbClr val="FFFFFF"/>
                </a:solidFill>
                <a:latin typeface="Arial"/>
                <a:ea typeface="Arial"/>
                <a:cs typeface="Arial"/>
                <a:sym typeface="Arial"/>
              </a:rPr>
              <a:t>College Bound</a:t>
            </a:r>
            <a:endParaRPr sz="1800" b="0" i="0" u="none" strike="noStrike" cap="none" dirty="0">
              <a:solidFill>
                <a:srgbClr val="FFFFFF"/>
              </a:solidFill>
              <a:latin typeface="Arial"/>
              <a:ea typeface="Arial"/>
              <a:cs typeface="Arial"/>
              <a:sym typeface="Arial"/>
            </a:endParaRPr>
          </a:p>
        </p:txBody>
      </p:sp>
      <p:sp>
        <p:nvSpPr>
          <p:cNvPr id="365" name="Google Shape;365;p13"/>
          <p:cNvSpPr txBox="1"/>
          <p:nvPr/>
        </p:nvSpPr>
        <p:spPr>
          <a:xfrm>
            <a:off x="5176463" y="638387"/>
            <a:ext cx="1795728"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C6F4"/>
              </a:buClr>
              <a:buSzPts val="11000"/>
              <a:buFont typeface="Arial"/>
              <a:buNone/>
            </a:pPr>
            <a:r>
              <a:rPr lang="en-US" sz="11000" b="1" i="0" u="none" strike="noStrike" cap="none">
                <a:solidFill>
                  <a:srgbClr val="38C6F4"/>
                </a:solidFill>
                <a:latin typeface="Arial"/>
                <a:ea typeface="Arial"/>
                <a:cs typeface="Arial"/>
                <a:sym typeface="Arial"/>
              </a:rPr>
              <a:t>A:</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6" name="Google Shape;366;p13"/>
          <p:cNvSpPr txBox="1"/>
          <p:nvPr/>
        </p:nvSpPr>
        <p:spPr>
          <a:xfrm>
            <a:off x="7001504" y="908064"/>
            <a:ext cx="464879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3839"/>
              </a:buClr>
              <a:buSzPts val="1800"/>
              <a:buFont typeface="Arial"/>
              <a:buNone/>
            </a:pPr>
            <a:r>
              <a:rPr lang="en-US" sz="1800" b="1" i="0" u="none" strike="noStrike" cap="none">
                <a:solidFill>
                  <a:srgbClr val="383839"/>
                </a:solidFill>
                <a:latin typeface="Arial"/>
                <a:ea typeface="Arial"/>
                <a:cs typeface="Arial"/>
                <a:sym typeface="Arial"/>
              </a:rPr>
              <a:t>PREPARE</a:t>
            </a:r>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383839"/>
              </a:solidFill>
              <a:latin typeface="Arial"/>
              <a:ea typeface="Arial"/>
              <a:cs typeface="Arial"/>
              <a:sym typeface="Arial"/>
            </a:endParaRPr>
          </a:p>
          <a:p>
            <a:pPr marL="0" marR="0" lvl="0" indent="0" algn="l" rtl="0">
              <a:lnSpc>
                <a:spcPct val="100000"/>
              </a:lnSpc>
              <a:spcBef>
                <a:spcPts val="0"/>
              </a:spcBef>
              <a:spcAft>
                <a:spcPts val="0"/>
              </a:spcAft>
              <a:buClr>
                <a:srgbClr val="383839"/>
              </a:buClr>
              <a:buSzPts val="1800"/>
              <a:buFont typeface="Arial"/>
              <a:buNone/>
            </a:pPr>
            <a:r>
              <a:rPr lang="en-US" sz="1800" b="0" i="0" u="none" strike="noStrike" cap="none">
                <a:solidFill>
                  <a:srgbClr val="383839"/>
                </a:solidFill>
                <a:latin typeface="Arial"/>
                <a:ea typeface="Arial"/>
                <a:cs typeface="Arial"/>
                <a:sym typeface="Arial"/>
              </a:rPr>
              <a:t>Be sure you take the right courses for graduation and college admission.</a:t>
            </a:r>
            <a:endParaRPr/>
          </a:p>
        </p:txBody>
      </p:sp>
      <p:sp>
        <p:nvSpPr>
          <p:cNvPr id="367" name="Google Shape;367;p13"/>
          <p:cNvSpPr txBox="1"/>
          <p:nvPr/>
        </p:nvSpPr>
        <p:spPr>
          <a:xfrm>
            <a:off x="5176463" y="2365587"/>
            <a:ext cx="1795728"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C6F4"/>
              </a:buClr>
              <a:buSzPts val="11000"/>
              <a:buFont typeface="Arial"/>
              <a:buNone/>
            </a:pPr>
            <a:r>
              <a:rPr lang="en-US" sz="11000" b="1" i="0" u="none" strike="noStrike" cap="none">
                <a:solidFill>
                  <a:srgbClr val="38C6F4"/>
                </a:solidFill>
                <a:latin typeface="Arial"/>
                <a:ea typeface="Arial"/>
                <a:cs typeface="Arial"/>
                <a:sym typeface="Arial"/>
              </a:rPr>
              <a:t>B:</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8" name="Google Shape;368;p13"/>
          <p:cNvSpPr txBox="1"/>
          <p:nvPr/>
        </p:nvSpPr>
        <p:spPr>
          <a:xfrm>
            <a:off x="7001504" y="2673364"/>
            <a:ext cx="477139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3839"/>
              </a:buClr>
              <a:buSzPts val="1800"/>
              <a:buFont typeface="Arial"/>
              <a:buNone/>
            </a:pPr>
            <a:r>
              <a:rPr lang="en-US" sz="1800" b="1" i="0" u="none" strike="noStrike" cap="none">
                <a:solidFill>
                  <a:srgbClr val="383839"/>
                </a:solidFill>
                <a:latin typeface="Arial"/>
                <a:ea typeface="Arial"/>
                <a:cs typeface="Arial"/>
                <a:sym typeface="Arial"/>
              </a:rPr>
              <a:t>PLAN</a:t>
            </a:r>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383839"/>
              </a:solidFill>
              <a:latin typeface="Arial"/>
              <a:ea typeface="Arial"/>
              <a:cs typeface="Arial"/>
              <a:sym typeface="Arial"/>
            </a:endParaRPr>
          </a:p>
          <a:p>
            <a:pPr marL="0" marR="0" lvl="0" indent="0" algn="l" rtl="0">
              <a:lnSpc>
                <a:spcPct val="100000"/>
              </a:lnSpc>
              <a:spcBef>
                <a:spcPts val="0"/>
              </a:spcBef>
              <a:spcAft>
                <a:spcPts val="0"/>
              </a:spcAft>
              <a:buClr>
                <a:srgbClr val="383839"/>
              </a:buClr>
              <a:buSzPts val="1800"/>
              <a:buFont typeface="Arial"/>
              <a:buNone/>
            </a:pPr>
            <a:r>
              <a:rPr lang="en-US" sz="1800" b="0" i="0" u="none" strike="noStrike" cap="none">
                <a:solidFill>
                  <a:srgbClr val="383839"/>
                </a:solidFill>
                <a:latin typeface="Arial"/>
                <a:ea typeface="Arial"/>
                <a:cs typeface="Arial"/>
                <a:sym typeface="Arial"/>
              </a:rPr>
              <a:t>Explore different school and job options with your counselor.</a:t>
            </a:r>
            <a:endParaRPr/>
          </a:p>
        </p:txBody>
      </p:sp>
      <p:sp>
        <p:nvSpPr>
          <p:cNvPr id="369" name="Google Shape;369;p13"/>
          <p:cNvSpPr txBox="1"/>
          <p:nvPr/>
        </p:nvSpPr>
        <p:spPr>
          <a:xfrm>
            <a:off x="5176463" y="4059297"/>
            <a:ext cx="1795728"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C6F4"/>
              </a:buClr>
              <a:buSzPts val="11000"/>
              <a:buFont typeface="Arial"/>
              <a:buNone/>
            </a:pPr>
            <a:r>
              <a:rPr lang="en-US" sz="11000" b="1" i="0" u="none" strike="noStrike" cap="none">
                <a:solidFill>
                  <a:srgbClr val="38C6F4"/>
                </a:solidFill>
                <a:latin typeface="Arial"/>
                <a:ea typeface="Arial"/>
                <a:cs typeface="Arial"/>
                <a:sym typeface="Arial"/>
              </a:rPr>
              <a:t>C:</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0" name="Google Shape;370;p13"/>
          <p:cNvSpPr txBox="1"/>
          <p:nvPr/>
        </p:nvSpPr>
        <p:spPr>
          <a:xfrm>
            <a:off x="7001504" y="4367074"/>
            <a:ext cx="4771396"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3839"/>
              </a:buClr>
              <a:buSzPts val="1800"/>
              <a:buFont typeface="Arial"/>
              <a:buNone/>
            </a:pPr>
            <a:r>
              <a:rPr lang="en-US" sz="1800" b="1" i="0" u="none" strike="noStrike" cap="none" dirty="0">
                <a:solidFill>
                  <a:srgbClr val="383839"/>
                </a:solidFill>
                <a:latin typeface="Arial"/>
                <a:ea typeface="Arial"/>
                <a:cs typeface="Arial"/>
                <a:sym typeface="Arial"/>
              </a:rPr>
              <a:t>APPLY</a:t>
            </a:r>
            <a:endParaRPr dirty="0"/>
          </a:p>
          <a:p>
            <a:pPr marL="0" marR="0" lvl="0" indent="0" algn="l" rtl="0">
              <a:lnSpc>
                <a:spcPct val="100000"/>
              </a:lnSpc>
              <a:spcBef>
                <a:spcPts val="0"/>
              </a:spcBef>
              <a:spcAft>
                <a:spcPts val="0"/>
              </a:spcAft>
              <a:buClr>
                <a:schemeClr val="dk1"/>
              </a:buClr>
              <a:buSzPts val="1800"/>
              <a:buFont typeface="Arial"/>
              <a:buNone/>
            </a:pPr>
            <a:endParaRPr sz="1800" b="1" i="0" u="none" strike="noStrike" cap="none" dirty="0">
              <a:solidFill>
                <a:srgbClr val="383839"/>
              </a:solidFill>
              <a:latin typeface="Arial"/>
              <a:ea typeface="Arial"/>
              <a:cs typeface="Arial"/>
              <a:sym typeface="Arial"/>
            </a:endParaRPr>
          </a:p>
          <a:p>
            <a:pPr marL="0" marR="0" lvl="0" indent="0" algn="l" rtl="0">
              <a:lnSpc>
                <a:spcPct val="100000"/>
              </a:lnSpc>
              <a:spcBef>
                <a:spcPts val="0"/>
              </a:spcBef>
              <a:spcAft>
                <a:spcPts val="0"/>
              </a:spcAft>
              <a:buClr>
                <a:srgbClr val="383839"/>
              </a:buClr>
              <a:buSzPts val="1800"/>
              <a:buFont typeface="Arial"/>
              <a:buNone/>
            </a:pPr>
            <a:r>
              <a:rPr lang="en-US" sz="1800" b="0" i="0" u="none" strike="noStrike" cap="none" dirty="0">
                <a:solidFill>
                  <a:srgbClr val="383839"/>
                </a:solidFill>
                <a:latin typeface="Arial"/>
                <a:ea typeface="Arial"/>
                <a:cs typeface="Arial"/>
                <a:sym typeface="Arial"/>
              </a:rPr>
              <a:t>Apply in your senior year to eligible colleges and for financial aid with either the FAFSA or WASFA.</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5"/>
          <p:cNvSpPr/>
          <p:nvPr/>
        </p:nvSpPr>
        <p:spPr>
          <a:xfrm>
            <a:off x="2" y="0"/>
            <a:ext cx="4600568"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38C6F4"/>
              </a:solidFill>
              <a:latin typeface="Arial"/>
              <a:ea typeface="Arial"/>
              <a:cs typeface="Arial"/>
              <a:sym typeface="Arial"/>
            </a:endParaRPr>
          </a:p>
        </p:txBody>
      </p:sp>
      <p:sp>
        <p:nvSpPr>
          <p:cNvPr id="387" name="Google Shape;387;p15"/>
          <p:cNvSpPr txBox="1"/>
          <p:nvPr/>
        </p:nvSpPr>
        <p:spPr>
          <a:xfrm>
            <a:off x="587435" y="1609405"/>
            <a:ext cx="5231274" cy="176022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NEED</a:t>
            </a:r>
            <a:r>
              <a:rPr lang="en-US" sz="5400" b="0" i="0" u="none" strike="noStrike" cap="none">
                <a:solidFill>
                  <a:srgbClr val="3650A2"/>
                </a:solidFill>
                <a:latin typeface="Arial"/>
                <a:ea typeface="Arial"/>
                <a:cs typeface="Arial"/>
                <a:sym typeface="Arial"/>
              </a:rPr>
              <a:t> TO </a:t>
            </a:r>
            <a:br>
              <a:rPr lang="en-US" sz="5400" b="0" i="0" u="none" strike="noStrike" cap="none">
                <a:solidFill>
                  <a:srgbClr val="3650A2"/>
                </a:solidFill>
                <a:latin typeface="Arial"/>
                <a:ea typeface="Arial"/>
                <a:cs typeface="Arial"/>
                <a:sym typeface="Arial"/>
              </a:rPr>
            </a:br>
            <a:r>
              <a:rPr lang="en-US" sz="5400" b="0" i="0" u="none" strike="noStrike" cap="none">
                <a:solidFill>
                  <a:srgbClr val="3650A2"/>
                </a:solidFill>
                <a:latin typeface="Arial"/>
                <a:ea typeface="Arial"/>
                <a:cs typeface="Arial"/>
                <a:sym typeface="Arial"/>
              </a:rPr>
              <a:t>KNOW: </a:t>
            </a:r>
            <a:br>
              <a:rPr lang="en-US" sz="4400" b="0" i="0" u="none" strike="noStrike" cap="none">
                <a:solidFill>
                  <a:srgbClr val="3650A2"/>
                </a:solidFill>
                <a:latin typeface="Arial"/>
                <a:ea typeface="Arial"/>
                <a:cs typeface="Arial"/>
                <a:sym typeface="Arial"/>
              </a:rPr>
            </a:br>
            <a:endParaRPr sz="4400" b="0" i="0" u="none" strike="noStrike" cap="none">
              <a:solidFill>
                <a:srgbClr val="3650A2"/>
              </a:solidFill>
              <a:latin typeface="Arial"/>
              <a:ea typeface="Arial"/>
              <a:cs typeface="Arial"/>
              <a:sym typeface="Arial"/>
            </a:endParaRPr>
          </a:p>
        </p:txBody>
      </p:sp>
      <p:sp>
        <p:nvSpPr>
          <p:cNvPr id="388" name="Google Shape;388;p15"/>
          <p:cNvSpPr/>
          <p:nvPr/>
        </p:nvSpPr>
        <p:spPr>
          <a:xfrm>
            <a:off x="-5238" y="3898095"/>
            <a:ext cx="4869338" cy="253998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9" name="Google Shape;389;p15"/>
          <p:cNvSpPr txBox="1"/>
          <p:nvPr/>
        </p:nvSpPr>
        <p:spPr>
          <a:xfrm>
            <a:off x="464631" y="4287975"/>
            <a:ext cx="5231274"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000"/>
              <a:buFont typeface="Arial"/>
              <a:buNone/>
            </a:pPr>
            <a:r>
              <a:rPr lang="en-US" sz="3000" b="0" i="0" u="none" strike="noStrike" cap="none">
                <a:solidFill>
                  <a:srgbClr val="FFFFFF"/>
                </a:solidFill>
                <a:latin typeface="Arial"/>
                <a:ea typeface="Arial"/>
                <a:cs typeface="Arial"/>
                <a:sym typeface="Arial"/>
              </a:rPr>
              <a:t>THERE ARE </a:t>
            </a:r>
            <a:br>
              <a:rPr lang="en-US" sz="3000" b="0" i="0" u="none" strike="noStrike" cap="none">
                <a:solidFill>
                  <a:srgbClr val="FFFFFF"/>
                </a:solidFill>
                <a:latin typeface="Arial"/>
                <a:ea typeface="Arial"/>
                <a:cs typeface="Arial"/>
                <a:sym typeface="Arial"/>
              </a:rPr>
            </a:br>
            <a:r>
              <a:rPr lang="en-US" sz="3000" b="1" i="0" u="none" strike="noStrike" cap="none">
                <a:solidFill>
                  <a:srgbClr val="FFFFFF"/>
                </a:solidFill>
                <a:latin typeface="Arial"/>
                <a:ea typeface="Arial"/>
                <a:cs typeface="Arial"/>
                <a:sym typeface="Arial"/>
              </a:rPr>
              <a:t>REQUIREMENTS</a:t>
            </a:r>
            <a:r>
              <a:rPr lang="en-US" sz="3000" b="0" i="0" u="none" strike="noStrike" cap="none">
                <a:solidFill>
                  <a:srgbClr val="FFFFFF"/>
                </a:solidFill>
                <a:latin typeface="Arial"/>
                <a:ea typeface="Arial"/>
                <a:cs typeface="Arial"/>
                <a:sym typeface="Arial"/>
              </a:rPr>
              <a:t> BUT </a:t>
            </a:r>
            <a:br>
              <a:rPr lang="en-US" sz="3000" b="0" i="0" u="none" strike="noStrike" cap="none">
                <a:solidFill>
                  <a:srgbClr val="FFFFFF"/>
                </a:solidFill>
                <a:latin typeface="Arial"/>
                <a:ea typeface="Arial"/>
                <a:cs typeface="Arial"/>
                <a:sym typeface="Arial"/>
              </a:rPr>
            </a:br>
            <a:r>
              <a:rPr lang="en-US" sz="3000" b="0" i="0" u="none" strike="noStrike" cap="none">
                <a:solidFill>
                  <a:srgbClr val="FFFFFF"/>
                </a:solidFill>
                <a:latin typeface="Arial"/>
                <a:ea typeface="Arial"/>
                <a:cs typeface="Arial"/>
                <a:sym typeface="Arial"/>
              </a:rPr>
              <a:t>THERE’S ALSO </a:t>
            </a:r>
            <a:endParaRPr/>
          </a:p>
          <a:p>
            <a:pPr marL="0" marR="0" lvl="0" indent="0" algn="l" rtl="0">
              <a:lnSpc>
                <a:spcPct val="90000"/>
              </a:lnSpc>
              <a:spcBef>
                <a:spcPts val="0"/>
              </a:spcBef>
              <a:spcAft>
                <a:spcPts val="0"/>
              </a:spcAft>
              <a:buClr>
                <a:srgbClr val="FFFFFF"/>
              </a:buClr>
              <a:buSzPts val="3000"/>
              <a:buFont typeface="Arial"/>
              <a:buNone/>
            </a:pPr>
            <a:r>
              <a:rPr lang="en-US" sz="3000" b="0" i="0" u="none" strike="noStrike" cap="none">
                <a:solidFill>
                  <a:srgbClr val="FFFFFF"/>
                </a:solidFill>
                <a:latin typeface="Arial"/>
                <a:ea typeface="Arial"/>
                <a:cs typeface="Arial"/>
                <a:sym typeface="Arial"/>
              </a:rPr>
              <a:t>FLEXIBILITY!</a:t>
            </a:r>
            <a:endParaRPr/>
          </a:p>
        </p:txBody>
      </p:sp>
      <p:sp>
        <p:nvSpPr>
          <p:cNvPr id="390" name="Google Shape;390;p15"/>
          <p:cNvSpPr txBox="1"/>
          <p:nvPr/>
        </p:nvSpPr>
        <p:spPr>
          <a:xfrm>
            <a:off x="5432375" y="1347002"/>
            <a:ext cx="5951797" cy="4343401"/>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rgbClr val="383839"/>
              </a:buClr>
              <a:buSzPts val="2000"/>
              <a:buFont typeface="Arial"/>
              <a:buChar char="•"/>
            </a:pPr>
            <a:r>
              <a:rPr lang="en-US" sz="2000" b="0" i="0" u="none" strike="noStrike" cap="none" dirty="0">
                <a:solidFill>
                  <a:srgbClr val="383839"/>
                </a:solidFill>
                <a:latin typeface="Arial"/>
                <a:ea typeface="Arial"/>
                <a:cs typeface="Arial"/>
                <a:sym typeface="Arial"/>
              </a:rPr>
              <a:t>Must enroll in college within 1 year of high school graduation.</a:t>
            </a:r>
            <a:endParaRPr lang="en-US" dirty="0"/>
          </a:p>
          <a:p>
            <a:pPr marL="274320" marR="0" lvl="0" indent="-274320" algn="l" rtl="0">
              <a:lnSpc>
                <a:spcPct val="90000"/>
              </a:lnSpc>
              <a:spcBef>
                <a:spcPts val="1800"/>
              </a:spcBef>
              <a:spcAft>
                <a:spcPts val="0"/>
              </a:spcAft>
              <a:buClr>
                <a:srgbClr val="383839"/>
              </a:buClr>
              <a:buSzPts val="2000"/>
              <a:buFont typeface="Arial"/>
              <a:buChar char="•"/>
            </a:pPr>
            <a:r>
              <a:rPr lang="en-US" sz="2000" b="0" i="0" u="none" strike="noStrike" cap="none" dirty="0">
                <a:solidFill>
                  <a:srgbClr val="38383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Must</a:t>
            </a:r>
            <a:r>
              <a:rPr lang="en-US" sz="2000" b="0" i="0" u="none" strike="noStrike" cap="none" dirty="0">
                <a:solidFill>
                  <a:srgbClr val="383839"/>
                </a:solidFill>
                <a:latin typeface="Arial"/>
                <a:ea typeface="Arial"/>
                <a:cs typeface="Arial"/>
                <a:sym typeface="Arial"/>
              </a:rPr>
              <a:t> be used within five year of HS graduation (Class of 2024’s CB funds expires in 2029).</a:t>
            </a:r>
            <a:endParaRPr lang="en-US" dirty="0"/>
          </a:p>
          <a:p>
            <a:pPr marL="274320" marR="0" lvl="0" indent="-274320" algn="l" rtl="0">
              <a:lnSpc>
                <a:spcPct val="90000"/>
              </a:lnSpc>
              <a:spcBef>
                <a:spcPts val="1800"/>
              </a:spcBef>
              <a:spcAft>
                <a:spcPts val="0"/>
              </a:spcAft>
              <a:buClr>
                <a:srgbClr val="383839"/>
              </a:buClr>
              <a:buSzPts val="2000"/>
              <a:buFont typeface="Arial"/>
              <a:buChar char="•"/>
            </a:pPr>
            <a:r>
              <a:rPr lang="en-US" sz="2000" b="0" i="0" u="none" strike="noStrike" cap="none" dirty="0">
                <a:solidFill>
                  <a:srgbClr val="383839"/>
                </a:solidFill>
                <a:latin typeface="Arial"/>
                <a:ea typeface="Arial"/>
                <a:cs typeface="Arial"/>
                <a:sym typeface="Arial"/>
              </a:rPr>
              <a:t>College Bound is a four-year commitment (12 quarters/8 semesters).</a:t>
            </a:r>
            <a:endParaRPr lang="en-US" dirty="0"/>
          </a:p>
          <a:p>
            <a:pPr marL="274320" marR="0" lvl="0" indent="-274320" algn="l" rtl="0">
              <a:lnSpc>
                <a:spcPct val="90000"/>
              </a:lnSpc>
              <a:spcBef>
                <a:spcPts val="1800"/>
              </a:spcBef>
              <a:spcAft>
                <a:spcPts val="0"/>
              </a:spcAft>
              <a:buClr>
                <a:srgbClr val="383839"/>
              </a:buClr>
              <a:buSzPts val="2000"/>
              <a:buFont typeface="Arial"/>
              <a:buChar char="•"/>
            </a:pPr>
            <a:r>
              <a:rPr lang="en-US" sz="2000" b="0" i="0" u="none" strike="noStrike" cap="none" dirty="0">
                <a:solidFill>
                  <a:srgbClr val="383839"/>
                </a:solidFill>
                <a:latin typeface="Arial"/>
                <a:ea typeface="Arial"/>
                <a:cs typeface="Arial"/>
                <a:sym typeface="Arial"/>
              </a:rPr>
              <a:t>Be “in good standing” with your college to maintain scholarship (GPA, honor code, etc.).</a:t>
            </a:r>
            <a:endParaRPr lang="en-US" dirty="0"/>
          </a:p>
          <a:p>
            <a:pPr marL="274320" marR="0" lvl="0" indent="-274320" algn="l" rtl="0">
              <a:lnSpc>
                <a:spcPct val="90000"/>
              </a:lnSpc>
              <a:spcBef>
                <a:spcPts val="1800"/>
              </a:spcBef>
              <a:spcAft>
                <a:spcPts val="0"/>
              </a:spcAft>
              <a:buClr>
                <a:srgbClr val="383839"/>
              </a:buClr>
              <a:buSzPts val="2000"/>
              <a:buFont typeface="Arial"/>
              <a:buChar char="•"/>
            </a:pPr>
            <a:r>
              <a:rPr lang="en-US" sz="2000" b="0" i="0" u="none" strike="noStrike" cap="none" dirty="0">
                <a:solidFill>
                  <a:srgbClr val="383839"/>
                </a:solidFill>
                <a:latin typeface="Arial"/>
                <a:ea typeface="Arial"/>
                <a:cs typeface="Arial"/>
                <a:sym typeface="Arial"/>
              </a:rPr>
              <a:t>File the FAFSA or WASFA every year - Income eligibility is checked each year of college.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6"/>
          <p:cNvSpPr/>
          <p:nvPr/>
        </p:nvSpPr>
        <p:spPr>
          <a:xfrm>
            <a:off x="5215321" y="0"/>
            <a:ext cx="6976678" cy="6858000"/>
          </a:xfrm>
          <a:prstGeom prst="rect">
            <a:avLst/>
          </a:prstGeom>
          <a:solidFill>
            <a:srgbClr val="38C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97" name="Google Shape;397;p16"/>
          <p:cNvSpPr txBox="1"/>
          <p:nvPr/>
        </p:nvSpPr>
        <p:spPr>
          <a:xfrm>
            <a:off x="508438" y="306883"/>
            <a:ext cx="4706882" cy="2273992"/>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4800"/>
              <a:buFont typeface="Arial"/>
              <a:buNone/>
            </a:pPr>
            <a:r>
              <a:rPr lang="en-US" sz="3600" b="0" i="0" u="none" strike="noStrike" cap="none" dirty="0">
                <a:solidFill>
                  <a:srgbClr val="3650A2"/>
                </a:solidFill>
                <a:latin typeface="Arial"/>
                <a:ea typeface="Arial"/>
                <a:cs typeface="Arial"/>
                <a:sym typeface="Arial"/>
              </a:rPr>
              <a:t>High School Students:</a:t>
            </a:r>
            <a:endParaRPr sz="1100" dirty="0"/>
          </a:p>
          <a:p>
            <a:pPr marL="0" marR="0" lvl="0" indent="0" algn="l" rtl="0">
              <a:lnSpc>
                <a:spcPct val="85000"/>
              </a:lnSpc>
              <a:spcBef>
                <a:spcPts val="0"/>
              </a:spcBef>
              <a:spcAft>
                <a:spcPts val="0"/>
              </a:spcAft>
              <a:buClr>
                <a:srgbClr val="3650A2"/>
              </a:buClr>
              <a:buSzPts val="4800"/>
              <a:buFont typeface="Arial"/>
              <a:buNone/>
            </a:pPr>
            <a:r>
              <a:rPr lang="en-US" sz="4800" b="0" i="0" u="none" strike="noStrike" cap="none" dirty="0">
                <a:solidFill>
                  <a:srgbClr val="3650A2"/>
                </a:solidFill>
                <a:latin typeface="Arial"/>
                <a:ea typeface="Arial"/>
                <a:cs typeface="Arial"/>
                <a:sym typeface="Arial"/>
              </a:rPr>
              <a:t>STAY</a:t>
            </a:r>
            <a:endParaRPr dirty="0"/>
          </a:p>
          <a:p>
            <a:pPr marL="0" marR="0" lvl="0" indent="0" algn="l" rtl="0">
              <a:lnSpc>
                <a:spcPct val="85000"/>
              </a:lnSpc>
              <a:spcBef>
                <a:spcPts val="0"/>
              </a:spcBef>
              <a:spcAft>
                <a:spcPts val="0"/>
              </a:spcAft>
              <a:buClr>
                <a:srgbClr val="3650A2"/>
              </a:buClr>
              <a:buSzPts val="4800"/>
              <a:buFont typeface="Arial"/>
              <a:buNone/>
            </a:pPr>
            <a:r>
              <a:rPr lang="en-US" sz="4800" b="1" i="0" u="none" strike="noStrike" cap="none" dirty="0">
                <a:solidFill>
                  <a:srgbClr val="3650A2"/>
                </a:solidFill>
                <a:latin typeface="Arial"/>
                <a:ea typeface="Arial"/>
                <a:cs typeface="Arial"/>
                <a:sym typeface="Arial"/>
              </a:rPr>
              <a:t>CONNECTED!</a:t>
            </a:r>
            <a:endParaRPr dirty="0"/>
          </a:p>
        </p:txBody>
      </p:sp>
      <p:sp>
        <p:nvSpPr>
          <p:cNvPr id="398" name="Google Shape;398;p16"/>
          <p:cNvSpPr/>
          <p:nvPr/>
        </p:nvSpPr>
        <p:spPr>
          <a:xfrm>
            <a:off x="-5239" y="2689106"/>
            <a:ext cx="6932339" cy="4168894"/>
          </a:xfrm>
          <a:prstGeom prst="rect">
            <a:avLst/>
          </a:prstGeom>
          <a:solidFill>
            <a:srgbClr val="008F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99" name="Google Shape;399;p16"/>
          <p:cNvSpPr txBox="1"/>
          <p:nvPr/>
        </p:nvSpPr>
        <p:spPr>
          <a:xfrm>
            <a:off x="7337073" y="756239"/>
            <a:ext cx="443010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400"/>
              <a:buFont typeface="Arial"/>
              <a:buNone/>
            </a:pPr>
            <a:r>
              <a:rPr lang="en-US" sz="2400" b="1" i="0" u="none" strike="noStrike" cap="none" dirty="0">
                <a:solidFill>
                  <a:schemeClr val="dk2"/>
                </a:solidFill>
                <a:latin typeface="Arial"/>
                <a:ea typeface="Arial"/>
                <a:cs typeface="Arial"/>
                <a:sym typeface="Arial"/>
              </a:rPr>
              <a:t>HAVE A QUESTION ABOUT FINANCIAL AID?</a:t>
            </a:r>
            <a:endParaRPr dirty="0"/>
          </a:p>
          <a:p>
            <a:pPr marL="0" marR="0" lvl="0" indent="0" algn="l" rtl="0">
              <a:lnSpc>
                <a:spcPct val="100000"/>
              </a:lnSpc>
              <a:spcBef>
                <a:spcPts val="0"/>
              </a:spcBef>
              <a:spcAft>
                <a:spcPts val="0"/>
              </a:spcAft>
              <a:buClr>
                <a:schemeClr val="dk1"/>
              </a:buClr>
              <a:buSzPts val="2400"/>
              <a:buFont typeface="Arial"/>
              <a:buNone/>
            </a:pPr>
            <a:endParaRPr sz="2400" b="1" i="0" u="sng"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2400"/>
              <a:buFont typeface="Arial"/>
              <a:buNone/>
            </a:pPr>
            <a:r>
              <a:rPr lang="en-US" sz="2400" b="0" i="0" u="none" strike="noStrike" cap="none" dirty="0" err="1">
                <a:solidFill>
                  <a:schemeClr val="dk2"/>
                </a:solidFill>
                <a:latin typeface="Arial"/>
                <a:ea typeface="Arial"/>
                <a:cs typeface="Arial"/>
                <a:sym typeface="Arial"/>
              </a:rPr>
              <a:t>OtterBot</a:t>
            </a:r>
            <a:r>
              <a:rPr lang="en-US" sz="2400" b="0" i="0" u="none" strike="noStrike" cap="none" dirty="0">
                <a:solidFill>
                  <a:schemeClr val="dk2"/>
                </a:solidFill>
                <a:latin typeface="Arial"/>
                <a:ea typeface="Arial"/>
                <a:cs typeface="Arial"/>
                <a:sym typeface="Arial"/>
              </a:rPr>
              <a:t> is a free texting service designed to help </a:t>
            </a:r>
            <a:r>
              <a:rPr lang="en-US" sz="2400" dirty="0">
                <a:solidFill>
                  <a:schemeClr val="dk2"/>
                </a:solidFill>
              </a:rPr>
              <a:t>high school students</a:t>
            </a:r>
            <a:r>
              <a:rPr lang="en-US" sz="2400" b="0" i="0" u="none" strike="noStrike" cap="none" dirty="0">
                <a:solidFill>
                  <a:schemeClr val="dk2"/>
                </a:solidFill>
                <a:latin typeface="Arial"/>
                <a:ea typeface="Arial"/>
                <a:cs typeface="Arial"/>
                <a:sym typeface="Arial"/>
              </a:rPr>
              <a:t> with financial aid and college access information. Students can access </a:t>
            </a:r>
            <a:r>
              <a:rPr lang="en-US" sz="2400" b="0" i="0" u="none" strike="noStrike" cap="none" dirty="0" err="1">
                <a:solidFill>
                  <a:schemeClr val="dk2"/>
                </a:solidFill>
                <a:latin typeface="Arial"/>
                <a:ea typeface="Arial"/>
                <a:cs typeface="Arial"/>
                <a:sym typeface="Arial"/>
              </a:rPr>
              <a:t>OtterBot</a:t>
            </a:r>
            <a:r>
              <a:rPr lang="en-US" sz="2400" b="0" i="0" u="none" strike="noStrike" cap="none" dirty="0">
                <a:solidFill>
                  <a:schemeClr val="dk2"/>
                </a:solidFill>
                <a:latin typeface="Arial"/>
                <a:ea typeface="Arial"/>
                <a:cs typeface="Arial"/>
                <a:sym typeface="Arial"/>
              </a:rPr>
              <a:t> via text message 24 hours a day, seven days a week.</a:t>
            </a:r>
            <a:endParaRPr dirty="0"/>
          </a:p>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2400"/>
              <a:buFont typeface="Arial"/>
              <a:buNone/>
            </a:pPr>
            <a:r>
              <a:rPr lang="en-US" sz="2400" b="1" i="0" u="sng" strike="noStrike" cap="none" dirty="0">
                <a:solidFill>
                  <a:schemeClr val="dk2"/>
                </a:solidFill>
                <a:latin typeface="Arial"/>
                <a:ea typeface="Arial"/>
                <a:cs typeface="Arial"/>
                <a:sym typeface="Arial"/>
              </a:rPr>
              <a:t>Text 360-928-7281 </a:t>
            </a:r>
            <a:r>
              <a:rPr lang="en-US" sz="2400" b="0" i="0" u="none" strike="noStrike" cap="none" dirty="0">
                <a:solidFill>
                  <a:schemeClr val="dk2"/>
                </a:solidFill>
                <a:latin typeface="Arial"/>
                <a:ea typeface="Arial"/>
                <a:cs typeface="Arial"/>
                <a:sym typeface="Arial"/>
              </a:rPr>
              <a:t>and say, </a:t>
            </a:r>
            <a:endParaRPr dirty="0"/>
          </a:p>
          <a:p>
            <a:pPr marL="0" marR="0" lvl="0" indent="0" algn="l" rtl="0">
              <a:lnSpc>
                <a:spcPct val="100000"/>
              </a:lnSpc>
              <a:spcBef>
                <a:spcPts val="0"/>
              </a:spcBef>
              <a:spcAft>
                <a:spcPts val="0"/>
              </a:spcAft>
              <a:buClr>
                <a:schemeClr val="dk2"/>
              </a:buClr>
              <a:buSzPts val="2400"/>
              <a:buFont typeface="Arial"/>
              <a:buNone/>
            </a:pPr>
            <a:r>
              <a:rPr lang="en-US" sz="2400" b="1" i="0" u="sng" strike="noStrike" cap="none" dirty="0">
                <a:solidFill>
                  <a:schemeClr val="dk2"/>
                </a:solidFill>
                <a:latin typeface="Arial"/>
                <a:ea typeface="Arial"/>
                <a:cs typeface="Arial"/>
                <a:sym typeface="Arial"/>
              </a:rPr>
              <a:t>“Hi Otter!” </a:t>
            </a:r>
            <a:r>
              <a:rPr lang="en-US" sz="2400" dirty="0">
                <a:solidFill>
                  <a:schemeClr val="dk2"/>
                </a:solidFill>
                <a:latin typeface="Arial"/>
                <a:ea typeface="Arial"/>
                <a:cs typeface="Arial"/>
                <a:sym typeface="Arial"/>
              </a:rPr>
              <a:t>if you’re not already getting messages</a:t>
            </a:r>
            <a:r>
              <a:rPr lang="en-US" sz="2400" i="0" strike="noStrike" cap="none" dirty="0">
                <a:solidFill>
                  <a:schemeClr val="dk2"/>
                </a:solidFill>
                <a:latin typeface="Arial"/>
                <a:ea typeface="Arial"/>
                <a:cs typeface="Arial"/>
                <a:sym typeface="Arial"/>
              </a:rPr>
              <a:t>. </a:t>
            </a:r>
            <a:endParaRPr dirty="0"/>
          </a:p>
        </p:txBody>
      </p:sp>
      <p:sp>
        <p:nvSpPr>
          <p:cNvPr id="400" name="Google Shape;400;p16"/>
          <p:cNvSpPr txBox="1"/>
          <p:nvPr/>
        </p:nvSpPr>
        <p:spPr>
          <a:xfrm>
            <a:off x="356197" y="2900142"/>
            <a:ext cx="6209466" cy="23698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1" cap="none" dirty="0">
                <a:solidFill>
                  <a:srgbClr val="FFFFFF"/>
                </a:solidFill>
                <a:latin typeface="Arial"/>
                <a:ea typeface="Arial"/>
                <a:cs typeface="Arial"/>
                <a:sym typeface="Arial"/>
              </a:rPr>
              <a:t>WERE YOU ENROLLED FOR COLLEGE BOUND IN 7</a:t>
            </a:r>
            <a:r>
              <a:rPr lang="en-US" sz="2000" b="1" cap="none" baseline="30000" dirty="0">
                <a:solidFill>
                  <a:srgbClr val="FFFFFF"/>
                </a:solidFill>
                <a:latin typeface="Arial"/>
                <a:ea typeface="Arial"/>
                <a:cs typeface="Arial"/>
                <a:sym typeface="Arial"/>
              </a:rPr>
              <a:t>TH</a:t>
            </a:r>
            <a:r>
              <a:rPr lang="en-US" sz="2000" b="1" cap="none" dirty="0">
                <a:solidFill>
                  <a:srgbClr val="FFFFFF"/>
                </a:solidFill>
                <a:latin typeface="Arial"/>
                <a:ea typeface="Arial"/>
                <a:cs typeface="Arial"/>
                <a:sym typeface="Arial"/>
              </a:rPr>
              <a:t>, 8</a:t>
            </a:r>
            <a:r>
              <a:rPr lang="en-US" sz="2000" b="1" cap="none" baseline="30000" dirty="0">
                <a:solidFill>
                  <a:srgbClr val="FFFFFF"/>
                </a:solidFill>
                <a:latin typeface="Arial"/>
                <a:ea typeface="Arial"/>
                <a:cs typeface="Arial"/>
                <a:sym typeface="Arial"/>
              </a:rPr>
              <a:t>TH</a:t>
            </a:r>
            <a:r>
              <a:rPr lang="en-US" sz="2000" b="1" cap="none" dirty="0">
                <a:solidFill>
                  <a:srgbClr val="FFFFFF"/>
                </a:solidFill>
                <a:latin typeface="Arial"/>
                <a:ea typeface="Arial"/>
                <a:cs typeface="Arial"/>
                <a:sym typeface="Arial"/>
              </a:rPr>
              <a:t>, OR 9</a:t>
            </a:r>
            <a:r>
              <a:rPr lang="en-US" sz="2000" b="1" cap="none" baseline="30000" dirty="0">
                <a:solidFill>
                  <a:srgbClr val="FFFFFF"/>
                </a:solidFill>
                <a:latin typeface="Arial"/>
                <a:ea typeface="Arial"/>
                <a:cs typeface="Arial"/>
                <a:sym typeface="Arial"/>
              </a:rPr>
              <a:t>TH</a:t>
            </a:r>
            <a:r>
              <a:rPr lang="en-US" sz="2000" b="1" cap="none" dirty="0">
                <a:solidFill>
                  <a:srgbClr val="FFFFFF"/>
                </a:solidFill>
                <a:latin typeface="Arial"/>
                <a:ea typeface="Arial"/>
                <a:cs typeface="Arial"/>
                <a:sym typeface="Arial"/>
              </a:rPr>
              <a:t> GRADE?</a:t>
            </a:r>
            <a:endParaRPr sz="20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Arial"/>
                <a:ea typeface="Arial"/>
                <a:cs typeface="Arial"/>
                <a:sym typeface="Arial"/>
              </a:rPr>
              <a:t>WE NEED YOUR CURRENT CONTACT INFO! USE THIS QR CODE. IT ONLY TAKES A MINUTE. </a:t>
            </a:r>
            <a:endParaRPr lang="en-US" dirty="0"/>
          </a:p>
          <a:p>
            <a:pPr marL="0" marR="0" lvl="0" indent="0" algn="l" rtl="0">
              <a:lnSpc>
                <a:spcPct val="100000"/>
              </a:lnSpc>
              <a:spcBef>
                <a:spcPts val="0"/>
              </a:spcBef>
              <a:spcAft>
                <a:spcPts val="0"/>
              </a:spcAft>
              <a:buClr>
                <a:schemeClr val="dk1"/>
              </a:buClr>
              <a:buSzPts val="2400"/>
              <a:buFont typeface="Arial"/>
              <a:buNone/>
            </a:pPr>
            <a:endParaRPr lang="en-US" sz="24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rgbClr val="FFFFFF"/>
              </a:solidFill>
              <a:latin typeface="Arial"/>
              <a:ea typeface="Arial"/>
              <a:cs typeface="Arial"/>
              <a:sym typeface="Arial"/>
            </a:endParaRPr>
          </a:p>
        </p:txBody>
      </p:sp>
      <p:pic>
        <p:nvPicPr>
          <p:cNvPr id="401" name="Google Shape;401;p16"/>
          <p:cNvPicPr preferRelativeResize="0"/>
          <p:nvPr/>
        </p:nvPicPr>
        <p:blipFill rotWithShape="1">
          <a:blip r:embed="rId3">
            <a:alphaModFix/>
          </a:blip>
          <a:srcRect l="1884" r="9723"/>
          <a:stretch/>
        </p:blipFill>
        <p:spPr>
          <a:xfrm>
            <a:off x="5715729" y="751344"/>
            <a:ext cx="1226225" cy="1643108"/>
          </a:xfrm>
          <a:prstGeom prst="rect">
            <a:avLst/>
          </a:prstGeom>
          <a:noFill/>
          <a:ln>
            <a:noFill/>
          </a:ln>
        </p:spPr>
      </p:pic>
      <p:pic>
        <p:nvPicPr>
          <p:cNvPr id="402" name="Google Shape;402;p16"/>
          <p:cNvPicPr preferRelativeResize="0"/>
          <p:nvPr/>
        </p:nvPicPr>
        <p:blipFill rotWithShape="1">
          <a:blip r:embed="rId4">
            <a:alphaModFix/>
          </a:blip>
          <a:srcRect/>
          <a:stretch/>
        </p:blipFill>
        <p:spPr>
          <a:xfrm>
            <a:off x="4711467" y="5468467"/>
            <a:ext cx="2001832" cy="1091712"/>
          </a:xfrm>
          <a:prstGeom prst="rect">
            <a:avLst/>
          </a:prstGeom>
          <a:noFill/>
          <a:ln>
            <a:noFill/>
          </a:ln>
        </p:spPr>
      </p:pic>
      <p:pic>
        <p:nvPicPr>
          <p:cNvPr id="4" name="Picture 3">
            <a:extLst>
              <a:ext uri="{FF2B5EF4-FFF2-40B4-BE49-F238E27FC236}">
                <a16:creationId xmlns:a16="http://schemas.microsoft.com/office/drawing/2014/main" id="{017A5E1A-059F-D1D8-A1E1-9BE8CF2F5F4B}"/>
              </a:ext>
            </a:extLst>
          </p:cNvPr>
          <p:cNvPicPr>
            <a:picLocks noChangeAspect="1"/>
          </p:cNvPicPr>
          <p:nvPr/>
        </p:nvPicPr>
        <p:blipFill>
          <a:blip r:embed="rId5"/>
          <a:stretch>
            <a:fillRect/>
          </a:stretch>
        </p:blipFill>
        <p:spPr>
          <a:xfrm>
            <a:off x="2546530" y="4650235"/>
            <a:ext cx="1828800" cy="182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7"/>
          <p:cNvSpPr/>
          <p:nvPr/>
        </p:nvSpPr>
        <p:spPr>
          <a:xfrm>
            <a:off x="6619164" y="0"/>
            <a:ext cx="5572836" cy="6858000"/>
          </a:xfrm>
          <a:prstGeom prst="rect">
            <a:avLst/>
          </a:prstGeom>
          <a:solidFill>
            <a:srgbClr val="38C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17"/>
          <p:cNvSpPr/>
          <p:nvPr/>
        </p:nvSpPr>
        <p:spPr>
          <a:xfrm>
            <a:off x="-5240" y="4735772"/>
            <a:ext cx="7607043" cy="2122227"/>
          </a:xfrm>
          <a:prstGeom prst="rect">
            <a:avLst/>
          </a:prstGeom>
          <a:solidFill>
            <a:srgbClr val="008F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17"/>
          <p:cNvSpPr txBox="1">
            <a:spLocks noGrp="1"/>
          </p:cNvSpPr>
          <p:nvPr>
            <p:ph type="title"/>
          </p:nvPr>
        </p:nvSpPr>
        <p:spPr>
          <a:xfrm>
            <a:off x="647165" y="921046"/>
            <a:ext cx="5675224" cy="31736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D1E8E"/>
              </a:buClr>
              <a:buSzPts val="5400"/>
              <a:buFont typeface="Arial"/>
              <a:buNone/>
            </a:pPr>
            <a:r>
              <a:rPr lang="en-US" sz="5400" b="1">
                <a:solidFill>
                  <a:srgbClr val="CD1E8E"/>
                </a:solidFill>
                <a:latin typeface="Arial"/>
                <a:ea typeface="Arial"/>
                <a:cs typeface="Arial"/>
                <a:sym typeface="Arial"/>
              </a:rPr>
              <a:t>CONTACT INFORMATION</a:t>
            </a:r>
            <a:br>
              <a:rPr lang="en-US" sz="5400" b="1">
                <a:solidFill>
                  <a:srgbClr val="CD1E8E"/>
                </a:solidFill>
                <a:latin typeface="Arial"/>
                <a:ea typeface="Arial"/>
                <a:cs typeface="Arial"/>
                <a:sym typeface="Arial"/>
              </a:rPr>
            </a:br>
            <a:br>
              <a:rPr lang="en-US" sz="3200">
                <a:latin typeface="Arial Narrow"/>
                <a:ea typeface="Arial Narrow"/>
                <a:cs typeface="Arial Narrow"/>
                <a:sym typeface="Arial Narrow"/>
              </a:rPr>
            </a:br>
            <a:br>
              <a:rPr lang="en-US" sz="3200">
                <a:latin typeface="Arial Narrow"/>
                <a:ea typeface="Arial Narrow"/>
                <a:cs typeface="Arial Narrow"/>
                <a:sym typeface="Arial Narrow"/>
              </a:rPr>
            </a:br>
            <a:r>
              <a:rPr lang="en-US" sz="3200">
                <a:solidFill>
                  <a:srgbClr val="3650A2"/>
                </a:solidFill>
                <a:latin typeface="Arial Narrow"/>
                <a:ea typeface="Arial Narrow"/>
                <a:cs typeface="Arial Narrow"/>
                <a:sym typeface="Arial Narrow"/>
              </a:rPr>
              <a:t>Not sure if you’re enrolled? </a:t>
            </a:r>
            <a:br>
              <a:rPr lang="en-US" sz="3200">
                <a:solidFill>
                  <a:srgbClr val="3650A2"/>
                </a:solidFill>
                <a:latin typeface="Arial Narrow"/>
                <a:ea typeface="Arial Narrow"/>
                <a:cs typeface="Arial Narrow"/>
                <a:sym typeface="Arial Narrow"/>
              </a:rPr>
            </a:br>
            <a:r>
              <a:rPr lang="en-US" sz="3200">
                <a:solidFill>
                  <a:srgbClr val="3650A2"/>
                </a:solidFill>
                <a:latin typeface="Arial Narrow"/>
                <a:ea typeface="Arial Narrow"/>
                <a:cs typeface="Arial Narrow"/>
                <a:sym typeface="Arial Narrow"/>
              </a:rPr>
              <a:t>Check with your counselor!</a:t>
            </a:r>
            <a:endParaRPr sz="3200" cap="none">
              <a:solidFill>
                <a:srgbClr val="3650A2"/>
              </a:solidFill>
              <a:latin typeface="Arial Narrow"/>
              <a:ea typeface="Arial Narrow"/>
              <a:cs typeface="Arial Narrow"/>
              <a:sym typeface="Arial Narrow"/>
            </a:endParaRPr>
          </a:p>
        </p:txBody>
      </p:sp>
      <p:pic>
        <p:nvPicPr>
          <p:cNvPr id="411" name="Google Shape;411;p17"/>
          <p:cNvPicPr preferRelativeResize="0"/>
          <p:nvPr/>
        </p:nvPicPr>
        <p:blipFill rotWithShape="1">
          <a:blip r:embed="rId3">
            <a:alphaModFix/>
          </a:blip>
          <a:srcRect/>
          <a:stretch/>
        </p:blipFill>
        <p:spPr>
          <a:xfrm>
            <a:off x="798995" y="5009394"/>
            <a:ext cx="3164964" cy="1574981"/>
          </a:xfrm>
          <a:prstGeom prst="rect">
            <a:avLst/>
          </a:prstGeom>
          <a:noFill/>
          <a:ln>
            <a:noFill/>
          </a:ln>
        </p:spPr>
      </p:pic>
      <p:pic>
        <p:nvPicPr>
          <p:cNvPr id="412" name="Google Shape;412;p17"/>
          <p:cNvPicPr preferRelativeResize="0"/>
          <p:nvPr/>
        </p:nvPicPr>
        <p:blipFill rotWithShape="1">
          <a:blip r:embed="rId4">
            <a:alphaModFix/>
          </a:blip>
          <a:srcRect/>
          <a:stretch/>
        </p:blipFill>
        <p:spPr>
          <a:xfrm>
            <a:off x="8666328" y="5974397"/>
            <a:ext cx="3321587" cy="699282"/>
          </a:xfrm>
          <a:prstGeom prst="rect">
            <a:avLst/>
          </a:prstGeom>
          <a:noFill/>
          <a:ln>
            <a:noFill/>
          </a:ln>
        </p:spPr>
      </p:pic>
      <p:sp>
        <p:nvSpPr>
          <p:cNvPr id="413" name="Google Shape;413;p17"/>
          <p:cNvSpPr txBox="1"/>
          <p:nvPr/>
        </p:nvSpPr>
        <p:spPr>
          <a:xfrm>
            <a:off x="7212714" y="1030568"/>
            <a:ext cx="4775201" cy="29546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Arial"/>
                <a:ea typeface="Arial"/>
                <a:cs typeface="Arial"/>
                <a:sym typeface="Arial"/>
              </a:rPr>
              <a:t>Phone:</a:t>
            </a:r>
            <a:endParaRPr/>
          </a:p>
          <a:p>
            <a:pPr marL="0" marR="0" lvl="0" indent="0" algn="l" rtl="0">
              <a:spcBef>
                <a:spcPts val="0"/>
              </a:spcBef>
              <a:spcAft>
                <a:spcPts val="0"/>
              </a:spcAft>
              <a:buNone/>
            </a:pPr>
            <a:r>
              <a:rPr lang="en-US" sz="3200">
                <a:solidFill>
                  <a:srgbClr val="002060"/>
                </a:solidFill>
                <a:latin typeface="Arial"/>
                <a:ea typeface="Arial"/>
                <a:cs typeface="Arial"/>
                <a:sym typeface="Arial"/>
              </a:rPr>
              <a:t>1-888-535-0747 </a:t>
            </a:r>
            <a:endParaRPr sz="3200">
              <a:solidFill>
                <a:srgbClr val="002060"/>
              </a:solidFill>
              <a:latin typeface="Arial"/>
              <a:ea typeface="Arial"/>
              <a:cs typeface="Arial"/>
              <a:sym typeface="Arial"/>
            </a:endParaRPr>
          </a:p>
          <a:p>
            <a:pPr marL="0" marR="0" lvl="0" indent="0" algn="l" rtl="0">
              <a:spcBef>
                <a:spcPts val="0"/>
              </a:spcBef>
              <a:spcAft>
                <a:spcPts val="0"/>
              </a:spcAft>
              <a:buNone/>
            </a:pPr>
            <a:r>
              <a:rPr lang="en-US" sz="3200">
                <a:solidFill>
                  <a:srgbClr val="002060"/>
                </a:solidFill>
                <a:latin typeface="Arial"/>
                <a:ea typeface="Arial"/>
                <a:cs typeface="Arial"/>
                <a:sym typeface="Arial"/>
              </a:rPr>
              <a:t>Option 1 </a:t>
            </a:r>
            <a:br>
              <a:rPr lang="en-US" sz="3200">
                <a:solidFill>
                  <a:srgbClr val="002060"/>
                </a:solidFill>
                <a:latin typeface="Arial"/>
                <a:ea typeface="Arial"/>
                <a:cs typeface="Arial"/>
                <a:sym typeface="Arial"/>
              </a:rPr>
            </a:br>
            <a:endParaRPr sz="3200">
              <a:solidFill>
                <a:srgbClr val="002060"/>
              </a:solidFill>
              <a:latin typeface="Arial"/>
              <a:ea typeface="Arial"/>
              <a:cs typeface="Arial"/>
              <a:sym typeface="Arial"/>
            </a:endParaRPr>
          </a:p>
          <a:p>
            <a:pPr marL="0" marR="0" lvl="0" indent="0" algn="l" rtl="0">
              <a:spcBef>
                <a:spcPts val="0"/>
              </a:spcBef>
              <a:spcAft>
                <a:spcPts val="0"/>
              </a:spcAft>
              <a:buNone/>
            </a:pPr>
            <a:r>
              <a:rPr lang="en-US" sz="3200" b="1">
                <a:solidFill>
                  <a:srgbClr val="002060"/>
                </a:solidFill>
                <a:latin typeface="Arial"/>
                <a:ea typeface="Arial"/>
                <a:cs typeface="Arial"/>
                <a:sym typeface="Arial"/>
              </a:rPr>
              <a:t>Email: </a:t>
            </a:r>
            <a:r>
              <a:rPr lang="en-US" sz="2600" u="sng">
                <a:solidFill>
                  <a:srgbClr val="002060"/>
                </a:solidFill>
                <a:latin typeface="Arial"/>
                <a:ea typeface="Arial"/>
                <a:cs typeface="Arial"/>
                <a:sym typeface="Arial"/>
                <a:hlinkClick r:id="rId5">
                  <a:extLst>
                    <a:ext uri="{A12FA001-AC4F-418D-AE19-62706E023703}">
                      <ahyp:hlinkClr xmlns:ahyp="http://schemas.microsoft.com/office/drawing/2018/hyperlinkcolor" val="tx"/>
                    </a:ext>
                  </a:extLst>
                </a:hlinkClick>
              </a:rPr>
              <a:t>collegebound@wsac.wa.gov</a:t>
            </a:r>
            <a:endParaRPr sz="2600">
              <a:solidFill>
                <a:srgbClr val="0020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p:nvPr/>
        </p:nvSpPr>
        <p:spPr>
          <a:xfrm>
            <a:off x="517434" y="575561"/>
            <a:ext cx="9379685"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WHO </a:t>
            </a:r>
            <a:r>
              <a:rPr lang="en-US" sz="5400" b="0" i="0" u="none" strike="noStrike" cap="none">
                <a:solidFill>
                  <a:srgbClr val="3650A2"/>
                </a:solidFill>
                <a:latin typeface="Arial"/>
                <a:ea typeface="Arial"/>
                <a:cs typeface="Arial"/>
                <a:sym typeface="Arial"/>
              </a:rPr>
              <a:t>DO YOU KNOW THAT WENT TO COLLEGE?</a:t>
            </a:r>
            <a:endParaRPr/>
          </a:p>
        </p:txBody>
      </p:sp>
      <p:sp>
        <p:nvSpPr>
          <p:cNvPr id="192" name="Google Shape;192;p2"/>
          <p:cNvSpPr txBox="1"/>
          <p:nvPr/>
        </p:nvSpPr>
        <p:spPr>
          <a:xfrm>
            <a:off x="4510620" y="5443276"/>
            <a:ext cx="2966483" cy="369332"/>
          </a:xfrm>
          <a:prstGeom prst="rect">
            <a:avLst/>
          </a:prstGeom>
          <a:solidFill>
            <a:srgbClr val="38C6F4"/>
          </a:solidFill>
          <a:ln w="9525" cap="flat" cmpd="sng">
            <a:solidFill>
              <a:srgbClr val="38C6F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i="0" u="none" strike="noStrike" cap="none">
              <a:solidFill>
                <a:schemeClr val="lt1"/>
              </a:solidFill>
              <a:latin typeface="Arial Narrow"/>
              <a:ea typeface="Arial Narrow"/>
              <a:cs typeface="Arial Narrow"/>
              <a:sym typeface="Arial Narrow"/>
            </a:endParaRPr>
          </a:p>
        </p:txBody>
      </p:sp>
      <p:pic>
        <p:nvPicPr>
          <p:cNvPr id="193" name="Google Shape;193;p2"/>
          <p:cNvPicPr preferRelativeResize="0"/>
          <p:nvPr/>
        </p:nvPicPr>
        <p:blipFill rotWithShape="1">
          <a:blip r:embed="rId3">
            <a:alphaModFix/>
          </a:blip>
          <a:srcRect/>
          <a:stretch/>
        </p:blipFill>
        <p:spPr>
          <a:xfrm>
            <a:off x="1172937" y="2174730"/>
            <a:ext cx="9832520" cy="41822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txBox="1"/>
          <p:nvPr/>
        </p:nvSpPr>
        <p:spPr>
          <a:xfrm>
            <a:off x="583181" y="684944"/>
            <a:ext cx="8456316"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WHY </a:t>
            </a:r>
            <a:r>
              <a:rPr lang="en-US" sz="5400" b="0" i="0" u="none" strike="noStrike" cap="none">
                <a:solidFill>
                  <a:srgbClr val="3650A2"/>
                </a:solidFill>
                <a:latin typeface="Arial"/>
                <a:ea typeface="Arial"/>
                <a:cs typeface="Arial"/>
                <a:sym typeface="Arial"/>
              </a:rPr>
              <a:t>SHOULD I GO TO COLLEGE?</a:t>
            </a:r>
            <a:endParaRPr/>
          </a:p>
        </p:txBody>
      </p:sp>
      <p:sp>
        <p:nvSpPr>
          <p:cNvPr id="199" name="Google Shape;199;p3"/>
          <p:cNvSpPr/>
          <p:nvPr/>
        </p:nvSpPr>
        <p:spPr>
          <a:xfrm>
            <a:off x="0" y="2717074"/>
            <a:ext cx="12192000" cy="4140926"/>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650A2"/>
              </a:solidFill>
              <a:latin typeface="Calibri"/>
              <a:ea typeface="Calibri"/>
              <a:cs typeface="Calibri"/>
              <a:sym typeface="Calibri"/>
            </a:endParaRPr>
          </a:p>
        </p:txBody>
      </p:sp>
      <p:sp>
        <p:nvSpPr>
          <p:cNvPr id="200" name="Google Shape;200;p3"/>
          <p:cNvSpPr txBox="1"/>
          <p:nvPr/>
        </p:nvSpPr>
        <p:spPr>
          <a:xfrm>
            <a:off x="663728" y="3153991"/>
            <a:ext cx="9432379" cy="31819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More school = More $$$</a:t>
            </a:r>
            <a:endParaRPr/>
          </a:p>
          <a:p>
            <a:pPr marL="228600" marR="0" lvl="0" indent="-228600" algn="l" rtl="0">
              <a:lnSpc>
                <a:spcPct val="100000"/>
              </a:lnSpc>
              <a:spcBef>
                <a:spcPts val="2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Getting a college degree = More jobs to choose from</a:t>
            </a:r>
            <a:endParaRPr/>
          </a:p>
          <a:p>
            <a:pPr marL="228600" marR="0" lvl="0" indent="-228600" algn="l" rtl="0">
              <a:lnSpc>
                <a:spcPct val="100000"/>
              </a:lnSpc>
              <a:spcBef>
                <a:spcPts val="2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A </a:t>
            </a:r>
            <a:r>
              <a:rPr lang="en-US" sz="2800" b="1" i="0" u="none" strike="noStrike" cap="none">
                <a:solidFill>
                  <a:schemeClr val="lt1"/>
                </a:solidFill>
                <a:latin typeface="Arial"/>
                <a:ea typeface="Arial"/>
                <a:cs typeface="Arial"/>
                <a:sym typeface="Arial"/>
              </a:rPr>
              <a:t>MAJORITY</a:t>
            </a:r>
            <a:r>
              <a:rPr lang="en-US" sz="2800" b="0" i="0" u="none" strike="noStrike" cap="none">
                <a:solidFill>
                  <a:schemeClr val="lt1"/>
                </a:solidFill>
                <a:latin typeface="Arial"/>
                <a:ea typeface="Arial"/>
                <a:cs typeface="Arial"/>
                <a:sym typeface="Arial"/>
              </a:rPr>
              <a:t> of jobs in Washington will require some college</a:t>
            </a:r>
            <a:endParaRPr/>
          </a:p>
          <a:p>
            <a:pPr marL="228600" marR="0" lvl="0" indent="-228600" algn="l" rtl="0">
              <a:lnSpc>
                <a:spcPct val="100000"/>
              </a:lnSpc>
              <a:spcBef>
                <a:spcPts val="2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It’s FUN and you get to meet new people from all over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
          <p:cNvSpPr/>
          <p:nvPr/>
        </p:nvSpPr>
        <p:spPr>
          <a:xfrm>
            <a:off x="0" y="0"/>
            <a:ext cx="4605867"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p4"/>
          <p:cNvSpPr txBox="1"/>
          <p:nvPr/>
        </p:nvSpPr>
        <p:spPr>
          <a:xfrm>
            <a:off x="294412" y="2895025"/>
            <a:ext cx="4311455"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MORE SCHOOL</a:t>
            </a:r>
            <a:r>
              <a:rPr lang="en-US" sz="5400" b="0" i="0" u="none" strike="noStrike" cap="none">
                <a:solidFill>
                  <a:srgbClr val="3650A2"/>
                </a:solidFill>
                <a:latin typeface="Arial"/>
                <a:ea typeface="Arial"/>
                <a:cs typeface="Arial"/>
                <a:sym typeface="Arial"/>
              </a:rPr>
              <a:t> MEANS</a:t>
            </a:r>
            <a:endParaRPr/>
          </a:p>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MORE MONEY </a:t>
            </a:r>
            <a:br>
              <a:rPr lang="en-US" sz="5400" b="0" i="0" u="none" strike="noStrike" cap="none">
                <a:solidFill>
                  <a:srgbClr val="3650A2"/>
                </a:solidFill>
                <a:latin typeface="Arial"/>
                <a:ea typeface="Arial"/>
                <a:cs typeface="Arial"/>
                <a:sym typeface="Arial"/>
              </a:rPr>
            </a:br>
            <a:endParaRPr sz="5400" b="0" i="0" u="none" strike="noStrike" cap="none">
              <a:solidFill>
                <a:srgbClr val="3650A2"/>
              </a:solidFill>
              <a:latin typeface="Arial"/>
              <a:ea typeface="Arial"/>
              <a:cs typeface="Arial"/>
              <a:sym typeface="Arial"/>
            </a:endParaRPr>
          </a:p>
        </p:txBody>
      </p:sp>
      <p:sp>
        <p:nvSpPr>
          <p:cNvPr id="208" name="Google Shape;208;p4"/>
          <p:cNvSpPr txBox="1"/>
          <p:nvPr/>
        </p:nvSpPr>
        <p:spPr>
          <a:xfrm>
            <a:off x="4717093" y="252255"/>
            <a:ext cx="596647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600"/>
              <a:buFont typeface="Arial Narrow"/>
              <a:buNone/>
            </a:pPr>
            <a:r>
              <a:rPr lang="en-US" sz="3600" b="1" i="0" u="none" strike="noStrike" cap="none">
                <a:solidFill>
                  <a:srgbClr val="3650A2"/>
                </a:solidFill>
                <a:latin typeface="Arial Narrow"/>
                <a:ea typeface="Arial Narrow"/>
                <a:cs typeface="Arial Narrow"/>
                <a:sym typeface="Arial Narrow"/>
              </a:rPr>
              <a:t>AVERAGE INCOME BY EDUCATION LEVEL</a:t>
            </a:r>
            <a:endParaRPr/>
          </a:p>
        </p:txBody>
      </p:sp>
      <p:pic>
        <p:nvPicPr>
          <p:cNvPr id="209" name="Google Shape;209;p4" descr="Image result for stack of cash drawing creative commons"/>
          <p:cNvPicPr preferRelativeResize="0"/>
          <p:nvPr/>
        </p:nvPicPr>
        <p:blipFill rotWithShape="1">
          <a:blip r:embed="rId3">
            <a:alphaModFix/>
          </a:blip>
          <a:srcRect/>
          <a:stretch/>
        </p:blipFill>
        <p:spPr>
          <a:xfrm>
            <a:off x="5173453" y="3144306"/>
            <a:ext cx="1508262" cy="1508262"/>
          </a:xfrm>
          <a:prstGeom prst="rect">
            <a:avLst/>
          </a:prstGeom>
          <a:noFill/>
          <a:ln>
            <a:noFill/>
          </a:ln>
        </p:spPr>
      </p:pic>
      <p:pic>
        <p:nvPicPr>
          <p:cNvPr id="210" name="Google Shape;210;p4" descr="Image result for stack of cash drawing creative commons"/>
          <p:cNvPicPr preferRelativeResize="0"/>
          <p:nvPr/>
        </p:nvPicPr>
        <p:blipFill rotWithShape="1">
          <a:blip r:embed="rId3">
            <a:alphaModFix/>
          </a:blip>
          <a:srcRect/>
          <a:stretch/>
        </p:blipFill>
        <p:spPr>
          <a:xfrm>
            <a:off x="8064594" y="2147869"/>
            <a:ext cx="1508262" cy="1508262"/>
          </a:xfrm>
          <a:prstGeom prst="rect">
            <a:avLst/>
          </a:prstGeom>
          <a:noFill/>
          <a:ln>
            <a:noFill/>
          </a:ln>
        </p:spPr>
      </p:pic>
      <p:pic>
        <p:nvPicPr>
          <p:cNvPr id="211" name="Google Shape;211;p4" descr="Image result for stack of cash drawing creative commons"/>
          <p:cNvPicPr preferRelativeResize="0"/>
          <p:nvPr/>
        </p:nvPicPr>
        <p:blipFill rotWithShape="1">
          <a:blip r:embed="rId3">
            <a:alphaModFix/>
          </a:blip>
          <a:srcRect/>
          <a:stretch/>
        </p:blipFill>
        <p:spPr>
          <a:xfrm>
            <a:off x="6459236" y="2202001"/>
            <a:ext cx="1508262" cy="1508262"/>
          </a:xfrm>
          <a:prstGeom prst="rect">
            <a:avLst/>
          </a:prstGeom>
          <a:noFill/>
          <a:ln>
            <a:noFill/>
          </a:ln>
        </p:spPr>
      </p:pic>
      <p:pic>
        <p:nvPicPr>
          <p:cNvPr id="212" name="Google Shape;212;p4" descr="Image result for stack of cash drawing creative commons"/>
          <p:cNvPicPr preferRelativeResize="0"/>
          <p:nvPr/>
        </p:nvPicPr>
        <p:blipFill rotWithShape="1">
          <a:blip r:embed="rId3">
            <a:alphaModFix/>
          </a:blip>
          <a:srcRect/>
          <a:stretch/>
        </p:blipFill>
        <p:spPr>
          <a:xfrm>
            <a:off x="8197911" y="3217008"/>
            <a:ext cx="1508262" cy="1508262"/>
          </a:xfrm>
          <a:prstGeom prst="rect">
            <a:avLst/>
          </a:prstGeom>
          <a:noFill/>
          <a:ln>
            <a:noFill/>
          </a:ln>
        </p:spPr>
      </p:pic>
      <p:pic>
        <p:nvPicPr>
          <p:cNvPr id="213" name="Google Shape;213;p4" descr="Image result for stack of cash drawing creative commons"/>
          <p:cNvPicPr preferRelativeResize="0"/>
          <p:nvPr/>
        </p:nvPicPr>
        <p:blipFill rotWithShape="1">
          <a:blip r:embed="rId3">
            <a:alphaModFix/>
          </a:blip>
          <a:srcRect/>
          <a:stretch/>
        </p:blipFill>
        <p:spPr>
          <a:xfrm>
            <a:off x="6680947" y="3217008"/>
            <a:ext cx="1508262" cy="1508262"/>
          </a:xfrm>
          <a:prstGeom prst="rect">
            <a:avLst/>
          </a:prstGeom>
          <a:noFill/>
          <a:ln>
            <a:noFill/>
          </a:ln>
        </p:spPr>
      </p:pic>
      <p:pic>
        <p:nvPicPr>
          <p:cNvPr id="214" name="Google Shape;214;p4" descr="Image result for stack of cash drawing creative commons"/>
          <p:cNvPicPr preferRelativeResize="0"/>
          <p:nvPr/>
        </p:nvPicPr>
        <p:blipFill rotWithShape="1">
          <a:blip r:embed="rId3">
            <a:alphaModFix/>
          </a:blip>
          <a:srcRect/>
          <a:stretch/>
        </p:blipFill>
        <p:spPr>
          <a:xfrm>
            <a:off x="7967498" y="1078730"/>
            <a:ext cx="1508262" cy="1508262"/>
          </a:xfrm>
          <a:prstGeom prst="rect">
            <a:avLst/>
          </a:prstGeom>
          <a:noFill/>
          <a:ln>
            <a:noFill/>
          </a:ln>
        </p:spPr>
      </p:pic>
      <p:sp>
        <p:nvSpPr>
          <p:cNvPr id="215" name="Google Shape;215;p4"/>
          <p:cNvSpPr txBox="1"/>
          <p:nvPr/>
        </p:nvSpPr>
        <p:spPr>
          <a:xfrm>
            <a:off x="5173453" y="4499406"/>
            <a:ext cx="1551597"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$35,464</a:t>
            </a:r>
            <a:endParaRPr/>
          </a:p>
        </p:txBody>
      </p:sp>
      <p:sp>
        <p:nvSpPr>
          <p:cNvPr id="216" name="Google Shape;216;p4"/>
          <p:cNvSpPr txBox="1"/>
          <p:nvPr/>
        </p:nvSpPr>
        <p:spPr>
          <a:xfrm>
            <a:off x="6625070" y="4499406"/>
            <a:ext cx="1551597"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a:t>
            </a:r>
            <a:r>
              <a:rPr lang="en-US" sz="3200" b="1">
                <a:solidFill>
                  <a:srgbClr val="3650A2"/>
                </a:solidFill>
                <a:latin typeface="Arial Narrow"/>
                <a:ea typeface="Arial Narrow"/>
                <a:cs typeface="Arial Narrow"/>
                <a:sym typeface="Arial Narrow"/>
              </a:rPr>
              <a:t>44</a:t>
            </a:r>
            <a:r>
              <a:rPr lang="en-US" sz="3200" b="1" i="0" u="none" strike="noStrike" cap="none">
                <a:solidFill>
                  <a:srgbClr val="3650A2"/>
                </a:solidFill>
                <a:latin typeface="Arial Narrow"/>
                <a:ea typeface="Arial Narrow"/>
                <a:cs typeface="Arial Narrow"/>
                <a:sym typeface="Arial Narrow"/>
              </a:rPr>
              <a:t>,356</a:t>
            </a:r>
            <a:endParaRPr/>
          </a:p>
        </p:txBody>
      </p:sp>
      <p:sp>
        <p:nvSpPr>
          <p:cNvPr id="217" name="Google Shape;217;p4"/>
          <p:cNvSpPr txBox="1"/>
          <p:nvPr/>
        </p:nvSpPr>
        <p:spPr>
          <a:xfrm>
            <a:off x="8331534" y="4449681"/>
            <a:ext cx="1551597"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a:t>
            </a:r>
            <a:r>
              <a:rPr lang="en-US" sz="3200" b="1">
                <a:solidFill>
                  <a:srgbClr val="3650A2"/>
                </a:solidFill>
                <a:latin typeface="Arial Narrow"/>
                <a:ea typeface="Arial Narrow"/>
                <a:cs typeface="Arial Narrow"/>
                <a:sym typeface="Arial Narrow"/>
              </a:rPr>
              <a:t>52</a:t>
            </a:r>
            <a:r>
              <a:rPr lang="en-US" sz="3200" b="1" i="0" u="none" strike="noStrike" cap="none">
                <a:solidFill>
                  <a:srgbClr val="3650A2"/>
                </a:solidFill>
                <a:latin typeface="Arial Narrow"/>
                <a:ea typeface="Arial Narrow"/>
                <a:cs typeface="Arial Narrow"/>
                <a:sym typeface="Arial Narrow"/>
              </a:rPr>
              <a:t>,260</a:t>
            </a:r>
            <a:endParaRPr/>
          </a:p>
        </p:txBody>
      </p:sp>
      <p:sp>
        <p:nvSpPr>
          <p:cNvPr id="218" name="Google Shape;218;p4"/>
          <p:cNvSpPr txBox="1"/>
          <p:nvPr/>
        </p:nvSpPr>
        <p:spPr>
          <a:xfrm>
            <a:off x="5267070" y="5529622"/>
            <a:ext cx="11887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Less than high school</a:t>
            </a:r>
            <a:endParaRPr/>
          </a:p>
        </p:txBody>
      </p:sp>
      <p:sp>
        <p:nvSpPr>
          <p:cNvPr id="219" name="Google Shape;219;p4"/>
          <p:cNvSpPr txBox="1"/>
          <p:nvPr/>
        </p:nvSpPr>
        <p:spPr>
          <a:xfrm>
            <a:off x="6744300" y="5529621"/>
            <a:ext cx="140427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High School Diploma</a:t>
            </a:r>
            <a:endParaRPr/>
          </a:p>
        </p:txBody>
      </p:sp>
      <p:sp>
        <p:nvSpPr>
          <p:cNvPr id="220" name="Google Shape;220;p4"/>
          <p:cNvSpPr txBox="1"/>
          <p:nvPr/>
        </p:nvSpPr>
        <p:spPr>
          <a:xfrm>
            <a:off x="9928240" y="5529619"/>
            <a:ext cx="14243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Bachelor’s degree</a:t>
            </a:r>
            <a:endParaRPr/>
          </a:p>
        </p:txBody>
      </p:sp>
      <p:pic>
        <p:nvPicPr>
          <p:cNvPr id="221" name="Google Shape;221;p4"/>
          <p:cNvPicPr preferRelativeResize="0"/>
          <p:nvPr/>
        </p:nvPicPr>
        <p:blipFill rotWithShape="1">
          <a:blip r:embed="rId4">
            <a:alphaModFix/>
          </a:blip>
          <a:srcRect/>
          <a:stretch/>
        </p:blipFill>
        <p:spPr>
          <a:xfrm>
            <a:off x="9884443" y="3217008"/>
            <a:ext cx="1511939" cy="1505843"/>
          </a:xfrm>
          <a:prstGeom prst="rect">
            <a:avLst/>
          </a:prstGeom>
          <a:noFill/>
          <a:ln>
            <a:noFill/>
          </a:ln>
        </p:spPr>
      </p:pic>
      <p:pic>
        <p:nvPicPr>
          <p:cNvPr id="222" name="Google Shape;222;p4"/>
          <p:cNvPicPr preferRelativeResize="0"/>
          <p:nvPr/>
        </p:nvPicPr>
        <p:blipFill rotWithShape="1">
          <a:blip r:embed="rId5">
            <a:alphaModFix/>
          </a:blip>
          <a:srcRect/>
          <a:stretch/>
        </p:blipFill>
        <p:spPr>
          <a:xfrm>
            <a:off x="9795308" y="2200162"/>
            <a:ext cx="1511939" cy="1511939"/>
          </a:xfrm>
          <a:prstGeom prst="rect">
            <a:avLst/>
          </a:prstGeom>
          <a:noFill/>
          <a:ln>
            <a:noFill/>
          </a:ln>
        </p:spPr>
      </p:pic>
      <p:pic>
        <p:nvPicPr>
          <p:cNvPr id="223" name="Google Shape;223;p4"/>
          <p:cNvPicPr preferRelativeResize="0"/>
          <p:nvPr/>
        </p:nvPicPr>
        <p:blipFill rotWithShape="1">
          <a:blip r:embed="rId5">
            <a:alphaModFix/>
          </a:blip>
          <a:srcRect/>
          <a:stretch/>
        </p:blipFill>
        <p:spPr>
          <a:xfrm>
            <a:off x="9684082" y="1129309"/>
            <a:ext cx="1511939" cy="1511939"/>
          </a:xfrm>
          <a:prstGeom prst="rect">
            <a:avLst/>
          </a:prstGeom>
          <a:noFill/>
          <a:ln>
            <a:noFill/>
          </a:ln>
        </p:spPr>
      </p:pic>
      <p:pic>
        <p:nvPicPr>
          <p:cNvPr id="224" name="Google Shape;224;p4"/>
          <p:cNvPicPr preferRelativeResize="0"/>
          <p:nvPr/>
        </p:nvPicPr>
        <p:blipFill rotWithShape="1">
          <a:blip r:embed="rId6">
            <a:alphaModFix/>
          </a:blip>
          <a:srcRect/>
          <a:stretch/>
        </p:blipFill>
        <p:spPr>
          <a:xfrm>
            <a:off x="9572856" y="65594"/>
            <a:ext cx="1511939" cy="1518036"/>
          </a:xfrm>
          <a:prstGeom prst="rect">
            <a:avLst/>
          </a:prstGeom>
          <a:noFill/>
          <a:ln>
            <a:noFill/>
          </a:ln>
        </p:spPr>
      </p:pic>
      <p:sp>
        <p:nvSpPr>
          <p:cNvPr id="225" name="Google Shape;225;p4"/>
          <p:cNvSpPr txBox="1"/>
          <p:nvPr/>
        </p:nvSpPr>
        <p:spPr>
          <a:xfrm>
            <a:off x="9838251" y="4499400"/>
            <a:ext cx="1551600" cy="1403100"/>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a:t>
            </a:r>
            <a:r>
              <a:rPr lang="en-US" sz="3200" b="1">
                <a:solidFill>
                  <a:srgbClr val="3650A2"/>
                </a:solidFill>
                <a:latin typeface="Arial Narrow"/>
                <a:ea typeface="Arial Narrow"/>
                <a:cs typeface="Arial Narrow"/>
                <a:sym typeface="Arial Narrow"/>
              </a:rPr>
              <a:t>74</a:t>
            </a:r>
            <a:r>
              <a:rPr lang="en-US" sz="3200" b="1" i="0" u="none" strike="noStrike" cap="none">
                <a:solidFill>
                  <a:srgbClr val="3650A2"/>
                </a:solidFill>
                <a:latin typeface="Arial Narrow"/>
                <a:ea typeface="Arial Narrow"/>
                <a:cs typeface="Arial Narrow"/>
                <a:sym typeface="Arial Narrow"/>
              </a:rPr>
              <a:t>,464</a:t>
            </a:r>
            <a:endParaRPr/>
          </a:p>
        </p:txBody>
      </p:sp>
      <p:sp>
        <p:nvSpPr>
          <p:cNvPr id="226" name="Google Shape;226;p4"/>
          <p:cNvSpPr txBox="1"/>
          <p:nvPr/>
        </p:nvSpPr>
        <p:spPr>
          <a:xfrm>
            <a:off x="8405055" y="5529619"/>
            <a:ext cx="146407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Associate’s Degree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
          <p:cNvSpPr txBox="1"/>
          <p:nvPr/>
        </p:nvSpPr>
        <p:spPr>
          <a:xfrm>
            <a:off x="583181" y="684944"/>
            <a:ext cx="8456316"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WHAT TYPES</a:t>
            </a:r>
            <a:r>
              <a:rPr lang="en-US" sz="5400" b="0" i="0" u="none" strike="noStrike" cap="none">
                <a:solidFill>
                  <a:srgbClr val="3650A2"/>
                </a:solidFill>
                <a:latin typeface="Arial"/>
                <a:ea typeface="Arial"/>
                <a:cs typeface="Arial"/>
                <a:sym typeface="Arial"/>
              </a:rPr>
              <a:t> OF COLLEGES ARE THERE?</a:t>
            </a:r>
            <a:endParaRPr/>
          </a:p>
        </p:txBody>
      </p:sp>
      <p:sp>
        <p:nvSpPr>
          <p:cNvPr id="232" name="Google Shape;232;p5"/>
          <p:cNvSpPr/>
          <p:nvPr/>
        </p:nvSpPr>
        <p:spPr>
          <a:xfrm>
            <a:off x="0" y="2717074"/>
            <a:ext cx="12192000" cy="4140926"/>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650A2"/>
              </a:solidFill>
              <a:latin typeface="Calibri"/>
              <a:ea typeface="Calibri"/>
              <a:cs typeface="Calibri"/>
              <a:sym typeface="Calibri"/>
            </a:endParaRPr>
          </a:p>
        </p:txBody>
      </p:sp>
      <p:sp>
        <p:nvSpPr>
          <p:cNvPr id="233" name="Google Shape;233;p5"/>
          <p:cNvSpPr txBox="1"/>
          <p:nvPr/>
        </p:nvSpPr>
        <p:spPr>
          <a:xfrm>
            <a:off x="583181" y="3226278"/>
            <a:ext cx="3298706" cy="32932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Arial Narrow"/>
                <a:ea typeface="Arial Narrow"/>
                <a:cs typeface="Arial Narrow"/>
                <a:sym typeface="Arial Narrow"/>
              </a:rPr>
              <a:t>Community and Technical Colleges (CTCs)</a:t>
            </a:r>
            <a:endParaRPr dirty="0"/>
          </a:p>
          <a:p>
            <a:pPr marL="0" marR="0" lvl="0" indent="0" algn="l" rtl="0">
              <a:spcBef>
                <a:spcPts val="0"/>
              </a:spcBef>
              <a:spcAft>
                <a:spcPts val="0"/>
              </a:spcAft>
              <a:buNone/>
            </a:pPr>
            <a:r>
              <a:rPr lang="en-US" sz="2000" b="0" i="0" u="none" strike="noStrike" cap="none" dirty="0">
                <a:solidFill>
                  <a:schemeClr val="lt1"/>
                </a:solidFill>
                <a:latin typeface="Arial Narrow"/>
                <a:ea typeface="Arial Narrow"/>
                <a:cs typeface="Arial Narrow"/>
                <a:sym typeface="Arial Narrow"/>
              </a:rPr>
              <a:t> </a:t>
            </a:r>
            <a:endParaRPr dirty="0"/>
          </a:p>
          <a:p>
            <a:pPr marL="0" marR="0" lvl="0" indent="0" algn="l" rtl="0">
              <a:spcBef>
                <a:spcPts val="0"/>
              </a:spcBef>
              <a:spcAft>
                <a:spcPts val="0"/>
              </a:spcAft>
              <a:buNone/>
            </a:pPr>
            <a:r>
              <a:rPr lang="en-US" sz="2000" dirty="0">
                <a:solidFill>
                  <a:schemeClr val="lt1"/>
                </a:solidFill>
                <a:latin typeface="Arial"/>
                <a:ea typeface="Arial"/>
                <a:cs typeface="Arial"/>
                <a:sym typeface="Arial"/>
              </a:rPr>
              <a:t>Schools that offer associate’s degrees and certificates including specific trades</a:t>
            </a:r>
            <a:endParaRPr dirty="0"/>
          </a:p>
        </p:txBody>
      </p:sp>
      <p:sp>
        <p:nvSpPr>
          <p:cNvPr id="234" name="Google Shape;234;p5"/>
          <p:cNvSpPr txBox="1"/>
          <p:nvPr/>
        </p:nvSpPr>
        <p:spPr>
          <a:xfrm>
            <a:off x="4460396" y="3226276"/>
            <a:ext cx="3298706"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Narrow"/>
                <a:ea typeface="Arial Narrow"/>
                <a:cs typeface="Arial Narrow"/>
                <a:sym typeface="Arial Narrow"/>
              </a:rPr>
              <a:t>Private 2-Year Vocational /Trade College</a:t>
            </a:r>
            <a:endParaRPr/>
          </a:p>
          <a:p>
            <a:pPr marL="0" marR="0" lvl="0" indent="0" algn="l" rtl="0">
              <a:spcBef>
                <a:spcPts val="0"/>
              </a:spcBef>
              <a:spcAft>
                <a:spcPts val="0"/>
              </a:spcAft>
              <a:buNone/>
            </a:pPr>
            <a:r>
              <a:rPr lang="en-US" sz="2000">
                <a:solidFill>
                  <a:schemeClr val="lt1"/>
                </a:solidFill>
                <a:latin typeface="Arial Narrow"/>
                <a:ea typeface="Arial Narrow"/>
                <a:cs typeface="Arial Narrow"/>
                <a:sym typeface="Arial Narrow"/>
              </a:rPr>
              <a:t>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Schools provide education for a specific career. </a:t>
            </a:r>
            <a:endParaRPr/>
          </a:p>
        </p:txBody>
      </p:sp>
      <p:sp>
        <p:nvSpPr>
          <p:cNvPr id="235" name="Google Shape;235;p5"/>
          <p:cNvSpPr txBox="1"/>
          <p:nvPr/>
        </p:nvSpPr>
        <p:spPr>
          <a:xfrm>
            <a:off x="8310113" y="3226276"/>
            <a:ext cx="3298706" cy="29854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Narrow"/>
                <a:ea typeface="Arial Narrow"/>
                <a:cs typeface="Arial Narrow"/>
                <a:sym typeface="Arial Narrow"/>
              </a:rPr>
              <a:t>Public and Private 4-Year College</a:t>
            </a:r>
            <a:endParaRPr/>
          </a:p>
          <a:p>
            <a:pPr marL="0" marR="0" lvl="0" indent="0" algn="l" rtl="0">
              <a:spcBef>
                <a:spcPts val="0"/>
              </a:spcBef>
              <a:spcAft>
                <a:spcPts val="0"/>
              </a:spcAft>
              <a:buNone/>
            </a:pPr>
            <a:r>
              <a:rPr lang="en-US" sz="2000">
                <a:solidFill>
                  <a:schemeClr val="lt1"/>
                </a:solidFill>
                <a:latin typeface="Arial Narrow"/>
                <a:ea typeface="Arial Narrow"/>
                <a:cs typeface="Arial Narrow"/>
                <a:sym typeface="Arial Narrow"/>
              </a:rPr>
              <a:t>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Schools offer bachelor’s degrees, usually completed in 4 years of full-time study.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0"/>
            <a:ext cx="5505162"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241" name="Google Shape;241;p6"/>
          <p:cNvSpPr/>
          <p:nvPr/>
        </p:nvSpPr>
        <p:spPr>
          <a:xfrm>
            <a:off x="199488" y="1970139"/>
            <a:ext cx="5259952" cy="2917722"/>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None/>
            </a:pPr>
            <a:r>
              <a:rPr lang="en-US" sz="5400" b="1" cap="none">
                <a:solidFill>
                  <a:srgbClr val="3650A2"/>
                </a:solidFill>
                <a:latin typeface="Arial"/>
                <a:ea typeface="Arial"/>
                <a:cs typeface="Arial"/>
                <a:sym typeface="Arial"/>
              </a:rPr>
              <a:t>MORE SCHOOL </a:t>
            </a:r>
            <a:r>
              <a:rPr lang="en-US" sz="5400" cap="none">
                <a:solidFill>
                  <a:srgbClr val="3650A2"/>
                </a:solidFill>
                <a:latin typeface="Arial"/>
                <a:ea typeface="Arial"/>
                <a:cs typeface="Arial"/>
                <a:sym typeface="Arial"/>
              </a:rPr>
              <a:t>MEANS </a:t>
            </a:r>
            <a:endParaRPr/>
          </a:p>
          <a:p>
            <a:pPr marL="0" marR="0" lvl="0" indent="0" algn="l" rtl="0">
              <a:lnSpc>
                <a:spcPct val="85000"/>
              </a:lnSpc>
              <a:spcBef>
                <a:spcPts val="0"/>
              </a:spcBef>
              <a:spcAft>
                <a:spcPts val="0"/>
              </a:spcAft>
              <a:buNone/>
            </a:pPr>
            <a:r>
              <a:rPr lang="en-US" sz="5400" b="1" cap="none">
                <a:solidFill>
                  <a:srgbClr val="3650A2"/>
                </a:solidFill>
                <a:latin typeface="Arial"/>
                <a:ea typeface="Arial"/>
                <a:cs typeface="Arial"/>
                <a:sym typeface="Arial"/>
              </a:rPr>
              <a:t>MORE JOB OPTIONS</a:t>
            </a:r>
            <a:endParaRPr sz="4800" b="1" cap="none">
              <a:solidFill>
                <a:srgbClr val="3650A2"/>
              </a:solidFill>
              <a:latin typeface="Arial"/>
              <a:ea typeface="Arial"/>
              <a:cs typeface="Arial"/>
              <a:sym typeface="Arial"/>
            </a:endParaRPr>
          </a:p>
        </p:txBody>
      </p:sp>
      <p:sp>
        <p:nvSpPr>
          <p:cNvPr id="242" name="Google Shape;242;p6"/>
          <p:cNvSpPr txBox="1"/>
          <p:nvPr/>
        </p:nvSpPr>
        <p:spPr>
          <a:xfrm>
            <a:off x="5917720" y="170396"/>
            <a:ext cx="586172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APPRENTICESHIP JOBS</a:t>
            </a:r>
            <a:endParaRPr/>
          </a:p>
        </p:txBody>
      </p:sp>
      <p:sp>
        <p:nvSpPr>
          <p:cNvPr id="243" name="Google Shape;243;p6"/>
          <p:cNvSpPr txBox="1"/>
          <p:nvPr/>
        </p:nvSpPr>
        <p:spPr>
          <a:xfrm>
            <a:off x="5917720" y="2129415"/>
            <a:ext cx="586172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ASSOCIATE DEGREE JOBS</a:t>
            </a:r>
            <a:endParaRPr/>
          </a:p>
        </p:txBody>
      </p:sp>
      <p:sp>
        <p:nvSpPr>
          <p:cNvPr id="244" name="Google Shape;244;p6"/>
          <p:cNvSpPr txBox="1"/>
          <p:nvPr/>
        </p:nvSpPr>
        <p:spPr>
          <a:xfrm>
            <a:off x="5917720" y="4186309"/>
            <a:ext cx="586172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BACHELOR DEGREE JOBS</a:t>
            </a:r>
            <a:endParaRPr/>
          </a:p>
        </p:txBody>
      </p:sp>
      <p:sp>
        <p:nvSpPr>
          <p:cNvPr id="245" name="Google Shape;245;p6"/>
          <p:cNvSpPr txBox="1"/>
          <p:nvPr/>
        </p:nvSpPr>
        <p:spPr>
          <a:xfrm>
            <a:off x="5704650" y="3141136"/>
            <a:ext cx="183483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Culinary arts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Paralegal</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Dental hygiene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Cosmetology</a:t>
            </a:r>
            <a:endParaRPr/>
          </a:p>
        </p:txBody>
      </p:sp>
      <p:sp>
        <p:nvSpPr>
          <p:cNvPr id="246" name="Google Shape;246;p6"/>
          <p:cNvSpPr txBox="1"/>
          <p:nvPr/>
        </p:nvSpPr>
        <p:spPr>
          <a:xfrm>
            <a:off x="5623738" y="5241985"/>
            <a:ext cx="244990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Editor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Foreign Services Officer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Market Researcher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Social Worker</a:t>
            </a:r>
            <a:endParaRPr/>
          </a:p>
        </p:txBody>
      </p:sp>
      <p:sp>
        <p:nvSpPr>
          <p:cNvPr id="247" name="Google Shape;247;p6"/>
          <p:cNvSpPr txBox="1"/>
          <p:nvPr/>
        </p:nvSpPr>
        <p:spPr>
          <a:xfrm>
            <a:off x="7904330" y="5241985"/>
            <a:ext cx="222849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Marketing Exec</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Writer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Community Organizer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Teacher</a:t>
            </a:r>
            <a:endParaRPr/>
          </a:p>
        </p:txBody>
      </p:sp>
      <p:sp>
        <p:nvSpPr>
          <p:cNvPr id="248" name="Google Shape;248;p6"/>
          <p:cNvSpPr txBox="1"/>
          <p:nvPr/>
        </p:nvSpPr>
        <p:spPr>
          <a:xfrm>
            <a:off x="10060252" y="5241985"/>
            <a:ext cx="222849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Marine Biologist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Chemical Engineer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App Developer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Lawyer</a:t>
            </a:r>
            <a:endParaRPr/>
          </a:p>
        </p:txBody>
      </p:sp>
      <p:sp>
        <p:nvSpPr>
          <p:cNvPr id="249" name="Google Shape;249;p6"/>
          <p:cNvSpPr txBox="1"/>
          <p:nvPr/>
        </p:nvSpPr>
        <p:spPr>
          <a:xfrm>
            <a:off x="7843041" y="3170790"/>
            <a:ext cx="221721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Physical Therapist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Radiologic Tech</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Electrical Drafter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Electronic Engineer</a:t>
            </a:r>
            <a:endParaRPr/>
          </a:p>
        </p:txBody>
      </p:sp>
      <p:sp>
        <p:nvSpPr>
          <p:cNvPr id="250" name="Google Shape;250;p6"/>
          <p:cNvSpPr txBox="1"/>
          <p:nvPr/>
        </p:nvSpPr>
        <p:spPr>
          <a:xfrm>
            <a:off x="10060252" y="3141135"/>
            <a:ext cx="202274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Computer Support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Web Developer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Registered nurse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Cybersecurity</a:t>
            </a:r>
            <a:endParaRPr/>
          </a:p>
        </p:txBody>
      </p:sp>
      <p:sp>
        <p:nvSpPr>
          <p:cNvPr id="251" name="Google Shape;251;p6"/>
          <p:cNvSpPr txBox="1"/>
          <p:nvPr/>
        </p:nvSpPr>
        <p:spPr>
          <a:xfrm>
            <a:off x="5704649" y="1156988"/>
            <a:ext cx="236899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Aircraft Mechanic</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Automotive Mechanic</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Brick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Carpenter</a:t>
            </a:r>
            <a:endParaRPr/>
          </a:p>
        </p:txBody>
      </p:sp>
      <p:sp>
        <p:nvSpPr>
          <p:cNvPr id="252" name="Google Shape;252;p6"/>
          <p:cNvSpPr txBox="1"/>
          <p:nvPr/>
        </p:nvSpPr>
        <p:spPr>
          <a:xfrm>
            <a:off x="7904330" y="1141175"/>
            <a:ext cx="236899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Electrician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Fire Fighter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Truck Driver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Welder</a:t>
            </a:r>
            <a:endParaRPr/>
          </a:p>
        </p:txBody>
      </p:sp>
      <p:sp>
        <p:nvSpPr>
          <p:cNvPr id="253" name="Google Shape;253;p6"/>
          <p:cNvSpPr txBox="1"/>
          <p:nvPr/>
        </p:nvSpPr>
        <p:spPr>
          <a:xfrm>
            <a:off x="9919750" y="1123043"/>
            <a:ext cx="2368993"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Pipe Fitter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Cement Mason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Flagger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Painters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7"/>
          <p:cNvSpPr txBox="1"/>
          <p:nvPr/>
        </p:nvSpPr>
        <p:spPr>
          <a:xfrm>
            <a:off x="583181" y="684944"/>
            <a:ext cx="8456316"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cap="none">
                <a:solidFill>
                  <a:srgbClr val="3650A2"/>
                </a:solidFill>
                <a:latin typeface="Arial"/>
                <a:ea typeface="Arial"/>
                <a:cs typeface="Arial"/>
                <a:sym typeface="Arial"/>
              </a:rPr>
              <a:t>HOW </a:t>
            </a:r>
            <a:r>
              <a:rPr lang="en-US" sz="5400" cap="none">
                <a:solidFill>
                  <a:srgbClr val="3650A2"/>
                </a:solidFill>
                <a:latin typeface="Arial"/>
                <a:ea typeface="Arial"/>
                <a:cs typeface="Arial"/>
                <a:sym typeface="Arial"/>
              </a:rPr>
              <a:t>DO I PAY FOR COLLEGE?</a:t>
            </a:r>
            <a:endParaRPr/>
          </a:p>
        </p:txBody>
      </p:sp>
      <p:sp>
        <p:nvSpPr>
          <p:cNvPr id="259" name="Google Shape;259;p7"/>
          <p:cNvSpPr/>
          <p:nvPr/>
        </p:nvSpPr>
        <p:spPr>
          <a:xfrm>
            <a:off x="0" y="2717074"/>
            <a:ext cx="12192000" cy="4140926"/>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650A2"/>
              </a:solidFill>
              <a:latin typeface="Calibri"/>
              <a:ea typeface="Calibri"/>
              <a:cs typeface="Calibri"/>
              <a:sym typeface="Calibri"/>
            </a:endParaRPr>
          </a:p>
        </p:txBody>
      </p:sp>
      <p:sp>
        <p:nvSpPr>
          <p:cNvPr id="260" name="Google Shape;260;p7"/>
          <p:cNvSpPr txBox="1"/>
          <p:nvPr/>
        </p:nvSpPr>
        <p:spPr>
          <a:xfrm>
            <a:off x="663728" y="3153991"/>
            <a:ext cx="10429842" cy="31819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3200"/>
              <a:buFont typeface="Arial"/>
              <a:buNone/>
            </a:pPr>
            <a:r>
              <a:rPr lang="en-US" sz="3200" b="1">
                <a:solidFill>
                  <a:schemeClr val="lt1"/>
                </a:solidFill>
                <a:latin typeface="Arial"/>
                <a:ea typeface="Arial"/>
                <a:cs typeface="Arial"/>
                <a:sym typeface="Arial"/>
              </a:rPr>
              <a:t>MYTH:</a:t>
            </a:r>
            <a:r>
              <a:rPr lang="en-US" sz="3200">
                <a:solidFill>
                  <a:schemeClr val="lt1"/>
                </a:solidFill>
                <a:latin typeface="Arial"/>
                <a:ea typeface="Arial"/>
                <a:cs typeface="Arial"/>
                <a:sym typeface="Arial"/>
              </a:rPr>
              <a:t> I can’t go to college because it’s too expensive.</a:t>
            </a:r>
            <a:endParaRPr/>
          </a:p>
          <a:p>
            <a:pPr marL="0" marR="0" lvl="0" indent="0" algn="l" rtl="0">
              <a:lnSpc>
                <a:spcPct val="100000"/>
              </a:lnSpc>
              <a:spcBef>
                <a:spcPts val="2200"/>
              </a:spcBef>
              <a:spcAft>
                <a:spcPts val="0"/>
              </a:spcAft>
              <a:buClr>
                <a:schemeClr val="lt1"/>
              </a:buClr>
              <a:buSzPts val="3200"/>
              <a:buFont typeface="Arial"/>
              <a:buNone/>
            </a:pPr>
            <a:r>
              <a:rPr lang="en-US" sz="3200" b="1">
                <a:solidFill>
                  <a:schemeClr val="lt1"/>
                </a:solidFill>
                <a:latin typeface="Arial"/>
                <a:ea typeface="Arial"/>
                <a:cs typeface="Arial"/>
                <a:sym typeface="Arial"/>
              </a:rPr>
              <a:t>FACT:</a:t>
            </a:r>
            <a:r>
              <a:rPr lang="en-US" sz="3200">
                <a:solidFill>
                  <a:schemeClr val="lt1"/>
                </a:solidFill>
                <a:latin typeface="Arial"/>
                <a:ea typeface="Arial"/>
                <a:cs typeface="Arial"/>
                <a:sym typeface="Arial"/>
              </a:rPr>
              <a:t> Financial Aid can help you pay for college. Financial Aid resources include any scholarship, grant, work study or loan offered to help meet your college expenses.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p:nvPr/>
        </p:nvSpPr>
        <p:spPr>
          <a:xfrm>
            <a:off x="1" y="0"/>
            <a:ext cx="5520906"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8"/>
          <p:cNvSpPr txBox="1"/>
          <p:nvPr/>
        </p:nvSpPr>
        <p:spPr>
          <a:xfrm>
            <a:off x="242653" y="3039508"/>
            <a:ext cx="5779816"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a:solidFill>
                  <a:srgbClr val="3650A2"/>
                </a:solidFill>
                <a:latin typeface="Arial"/>
                <a:ea typeface="Arial"/>
                <a:cs typeface="Arial"/>
                <a:sym typeface="Arial"/>
              </a:rPr>
              <a:t>WAYS TO PAY </a:t>
            </a:r>
            <a:r>
              <a:rPr lang="en-US" sz="5400">
                <a:solidFill>
                  <a:srgbClr val="3650A2"/>
                </a:solidFill>
                <a:latin typeface="Arial"/>
                <a:ea typeface="Arial"/>
                <a:cs typeface="Arial"/>
                <a:sym typeface="Arial"/>
              </a:rPr>
              <a:t>FOR COLLEGE</a:t>
            </a:r>
            <a:br>
              <a:rPr lang="en-US" sz="5400">
                <a:solidFill>
                  <a:srgbClr val="3650A2"/>
                </a:solidFill>
                <a:latin typeface="Arial"/>
                <a:ea typeface="Arial"/>
                <a:cs typeface="Arial"/>
                <a:sym typeface="Arial"/>
              </a:rPr>
            </a:br>
            <a:endParaRPr sz="5400">
              <a:solidFill>
                <a:srgbClr val="3650A2"/>
              </a:solidFill>
              <a:latin typeface="Arial"/>
              <a:ea typeface="Arial"/>
              <a:cs typeface="Arial"/>
              <a:sym typeface="Arial"/>
            </a:endParaRPr>
          </a:p>
        </p:txBody>
      </p:sp>
      <p:sp>
        <p:nvSpPr>
          <p:cNvPr id="268" name="Google Shape;268;p8"/>
          <p:cNvSpPr txBox="1"/>
          <p:nvPr/>
        </p:nvSpPr>
        <p:spPr>
          <a:xfrm>
            <a:off x="5812970" y="170396"/>
            <a:ext cx="596647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TYPES OF FINANCIAL AID</a:t>
            </a:r>
            <a:endParaRPr/>
          </a:p>
        </p:txBody>
      </p:sp>
      <p:sp>
        <p:nvSpPr>
          <p:cNvPr id="269" name="Google Shape;269;p8"/>
          <p:cNvSpPr txBox="1"/>
          <p:nvPr/>
        </p:nvSpPr>
        <p:spPr>
          <a:xfrm>
            <a:off x="5640440" y="894971"/>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1</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8"/>
          <p:cNvSpPr txBox="1"/>
          <p:nvPr/>
        </p:nvSpPr>
        <p:spPr>
          <a:xfrm>
            <a:off x="5673209" y="2360980"/>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8"/>
          <p:cNvSpPr txBox="1"/>
          <p:nvPr/>
        </p:nvSpPr>
        <p:spPr>
          <a:xfrm>
            <a:off x="5714151" y="3786062"/>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3</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8"/>
          <p:cNvSpPr txBox="1"/>
          <p:nvPr/>
        </p:nvSpPr>
        <p:spPr>
          <a:xfrm>
            <a:off x="5723828" y="5188010"/>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4</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8"/>
          <p:cNvSpPr/>
          <p:nvPr/>
        </p:nvSpPr>
        <p:spPr>
          <a:xfrm>
            <a:off x="6779381" y="1351460"/>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SCHOLARSHIPS:</a:t>
            </a:r>
            <a:r>
              <a:rPr lang="en-US" sz="2000">
                <a:solidFill>
                  <a:srgbClr val="383839"/>
                </a:solidFill>
                <a:latin typeface="Arial"/>
                <a:ea typeface="Arial"/>
                <a:cs typeface="Arial"/>
                <a:sym typeface="Arial"/>
              </a:rPr>
              <a:t> Money awarded based on academic or other achievement.</a:t>
            </a:r>
            <a:endParaRPr sz="2000">
              <a:solidFill>
                <a:srgbClr val="383839"/>
              </a:solidFill>
              <a:latin typeface="Arial"/>
              <a:ea typeface="Arial"/>
              <a:cs typeface="Arial"/>
              <a:sym typeface="Arial"/>
            </a:endParaRPr>
          </a:p>
        </p:txBody>
      </p:sp>
      <p:sp>
        <p:nvSpPr>
          <p:cNvPr id="274" name="Google Shape;274;p8"/>
          <p:cNvSpPr/>
          <p:nvPr/>
        </p:nvSpPr>
        <p:spPr>
          <a:xfrm>
            <a:off x="6779381" y="2813251"/>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GRANTS:</a:t>
            </a:r>
            <a:r>
              <a:rPr lang="en-US" sz="2000">
                <a:solidFill>
                  <a:srgbClr val="383839"/>
                </a:solidFill>
                <a:latin typeface="Arial"/>
                <a:ea typeface="Arial"/>
                <a:cs typeface="Arial"/>
                <a:sym typeface="Arial"/>
              </a:rPr>
              <a:t> A form of gift aid, usually based on financial need.</a:t>
            </a:r>
            <a:endParaRPr/>
          </a:p>
        </p:txBody>
      </p:sp>
      <p:sp>
        <p:nvSpPr>
          <p:cNvPr id="275" name="Google Shape;275;p8"/>
          <p:cNvSpPr/>
          <p:nvPr/>
        </p:nvSpPr>
        <p:spPr>
          <a:xfrm>
            <a:off x="6779381" y="4219799"/>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WORK STUDY:</a:t>
            </a:r>
            <a:r>
              <a:rPr lang="en-US" sz="2000">
                <a:solidFill>
                  <a:srgbClr val="383839"/>
                </a:solidFill>
                <a:latin typeface="Arial"/>
                <a:ea typeface="Arial"/>
                <a:cs typeface="Arial"/>
                <a:sym typeface="Arial"/>
              </a:rPr>
              <a:t> A program that allows students to work on or off-campus to earn money.</a:t>
            </a:r>
            <a:endParaRPr/>
          </a:p>
        </p:txBody>
      </p:sp>
      <p:sp>
        <p:nvSpPr>
          <p:cNvPr id="276" name="Google Shape;276;p8"/>
          <p:cNvSpPr/>
          <p:nvPr/>
        </p:nvSpPr>
        <p:spPr>
          <a:xfrm>
            <a:off x="6779381" y="5635740"/>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LOANS:</a:t>
            </a:r>
            <a:r>
              <a:rPr lang="en-US" sz="2000">
                <a:solidFill>
                  <a:srgbClr val="383839"/>
                </a:solidFill>
                <a:latin typeface="Arial"/>
                <a:ea typeface="Arial"/>
                <a:cs typeface="Arial"/>
                <a:sym typeface="Arial"/>
              </a:rPr>
              <a:t> Money you borrow and repay over time, with interest added in most cases.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9"/>
          <p:cNvSpPr/>
          <p:nvPr/>
        </p:nvSpPr>
        <p:spPr>
          <a:xfrm>
            <a:off x="0" y="2476500"/>
            <a:ext cx="12192000" cy="438150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650A2"/>
              </a:solidFill>
              <a:latin typeface="Calibri"/>
              <a:ea typeface="Calibri"/>
              <a:cs typeface="Calibri"/>
              <a:sym typeface="Calibri"/>
            </a:endParaRPr>
          </a:p>
        </p:txBody>
      </p:sp>
      <p:sp>
        <p:nvSpPr>
          <p:cNvPr id="283" name="Google Shape;283;p9"/>
          <p:cNvSpPr txBox="1">
            <a:spLocks noGrp="1"/>
          </p:cNvSpPr>
          <p:nvPr>
            <p:ph type="body" idx="2"/>
          </p:nvPr>
        </p:nvSpPr>
        <p:spPr>
          <a:xfrm>
            <a:off x="663728" y="3153991"/>
            <a:ext cx="9432379" cy="318193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chemeClr val="lt1"/>
              </a:buClr>
              <a:buSzPts val="2800"/>
              <a:buChar char="•"/>
            </a:pPr>
            <a:r>
              <a:rPr lang="en-US" dirty="0">
                <a:solidFill>
                  <a:schemeClr val="lt1"/>
                </a:solidFill>
                <a:latin typeface="Arial"/>
                <a:ea typeface="Arial"/>
                <a:cs typeface="Arial"/>
                <a:sym typeface="Arial"/>
              </a:rPr>
              <a:t>Early </a:t>
            </a:r>
            <a:r>
              <a:rPr lang="en-US" sz="3200" b="1" dirty="0">
                <a:solidFill>
                  <a:schemeClr val="lt1"/>
                </a:solidFill>
                <a:latin typeface="Arial Narrow"/>
                <a:ea typeface="Arial Narrow"/>
                <a:cs typeface="Arial Narrow"/>
                <a:sym typeface="Arial Narrow"/>
              </a:rPr>
              <a:t>commitment</a:t>
            </a:r>
            <a:r>
              <a:rPr lang="en-US" dirty="0">
                <a:solidFill>
                  <a:schemeClr val="lt1"/>
                </a:solidFill>
                <a:latin typeface="Arial"/>
                <a:ea typeface="Arial"/>
                <a:cs typeface="Arial"/>
                <a:sym typeface="Arial"/>
              </a:rPr>
              <a:t> of state financial aid, like the Washington College Grant, to eligible 7</a:t>
            </a:r>
            <a:r>
              <a:rPr lang="en-US" baseline="30000" dirty="0">
                <a:solidFill>
                  <a:schemeClr val="lt1"/>
                </a:solidFill>
                <a:latin typeface="Arial"/>
                <a:ea typeface="Arial"/>
                <a:cs typeface="Arial"/>
                <a:sym typeface="Arial"/>
              </a:rPr>
              <a:t>th</a:t>
            </a:r>
            <a:r>
              <a:rPr lang="en-US" dirty="0">
                <a:solidFill>
                  <a:schemeClr val="lt1"/>
                </a:solidFill>
                <a:latin typeface="Arial"/>
                <a:ea typeface="Arial"/>
                <a:cs typeface="Arial"/>
                <a:sym typeface="Arial"/>
              </a:rPr>
              <a:t> and 8</a:t>
            </a:r>
            <a:r>
              <a:rPr lang="en-US" baseline="30000" dirty="0">
                <a:solidFill>
                  <a:schemeClr val="lt1"/>
                </a:solidFill>
                <a:latin typeface="Arial"/>
                <a:ea typeface="Arial"/>
                <a:cs typeface="Arial"/>
                <a:sym typeface="Arial"/>
              </a:rPr>
              <a:t>th</a:t>
            </a:r>
            <a:r>
              <a:rPr lang="en-US" dirty="0">
                <a:solidFill>
                  <a:schemeClr val="lt1"/>
                </a:solidFill>
                <a:latin typeface="Arial"/>
                <a:ea typeface="Arial"/>
                <a:cs typeface="Arial"/>
                <a:sym typeface="Arial"/>
              </a:rPr>
              <a:t> and some 9</a:t>
            </a:r>
            <a:r>
              <a:rPr lang="en-US" baseline="30000" dirty="0">
                <a:solidFill>
                  <a:schemeClr val="lt1"/>
                </a:solidFill>
                <a:latin typeface="Arial"/>
                <a:ea typeface="Arial"/>
                <a:cs typeface="Arial"/>
                <a:sym typeface="Arial"/>
              </a:rPr>
              <a:t>th</a:t>
            </a:r>
            <a:r>
              <a:rPr lang="en-US" dirty="0">
                <a:solidFill>
                  <a:schemeClr val="lt1"/>
                </a:solidFill>
                <a:latin typeface="Arial"/>
                <a:ea typeface="Arial"/>
                <a:cs typeface="Arial"/>
                <a:sym typeface="Arial"/>
              </a:rPr>
              <a:t> grade students. Not sure if you’re enrolled? Check with your counselor! </a:t>
            </a:r>
            <a:endParaRPr dirty="0"/>
          </a:p>
          <a:p>
            <a:pPr marL="228600" lvl="0" indent="-228600" algn="l" rtl="0">
              <a:lnSpc>
                <a:spcPct val="100000"/>
              </a:lnSpc>
              <a:spcBef>
                <a:spcPts val="2200"/>
              </a:spcBef>
              <a:spcAft>
                <a:spcPts val="0"/>
              </a:spcAft>
              <a:buClr>
                <a:schemeClr val="lt1"/>
              </a:buClr>
              <a:buSzPts val="2800"/>
              <a:buChar char="•"/>
            </a:pPr>
            <a:r>
              <a:rPr lang="en-US" dirty="0">
                <a:solidFill>
                  <a:schemeClr val="lt1"/>
                </a:solidFill>
                <a:latin typeface="Arial"/>
                <a:ea typeface="Arial"/>
                <a:cs typeface="Arial"/>
                <a:sym typeface="Arial"/>
              </a:rPr>
              <a:t>Combines with other state financial aid to cover the average cost of tuition (at public college rates), some fees, and a small amount for books = </a:t>
            </a:r>
            <a:r>
              <a:rPr lang="en-US" sz="3200" b="1" dirty="0">
                <a:solidFill>
                  <a:schemeClr val="lt1"/>
                </a:solidFill>
                <a:latin typeface="Arial Narrow"/>
                <a:ea typeface="Arial Narrow"/>
                <a:cs typeface="Arial Narrow"/>
                <a:sym typeface="Arial Narrow"/>
              </a:rPr>
              <a:t>commitment</a:t>
            </a:r>
            <a:r>
              <a:rPr lang="en-US" dirty="0">
                <a:solidFill>
                  <a:schemeClr val="lt1"/>
                </a:solidFill>
                <a:latin typeface="Arial"/>
                <a:ea typeface="Arial"/>
                <a:cs typeface="Arial"/>
                <a:sym typeface="Arial"/>
              </a:rPr>
              <a:t> of funds. </a:t>
            </a:r>
            <a:endParaRPr dirty="0"/>
          </a:p>
        </p:txBody>
      </p:sp>
      <p:sp>
        <p:nvSpPr>
          <p:cNvPr id="284" name="Google Shape;284;p9"/>
          <p:cNvSpPr txBox="1"/>
          <p:nvPr/>
        </p:nvSpPr>
        <p:spPr>
          <a:xfrm>
            <a:off x="583181" y="684944"/>
            <a:ext cx="7069476"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cap="none">
                <a:solidFill>
                  <a:srgbClr val="3650A2"/>
                </a:solidFill>
                <a:latin typeface="Arial"/>
                <a:ea typeface="Arial"/>
                <a:cs typeface="Arial"/>
                <a:sym typeface="Arial"/>
              </a:rPr>
              <a:t>WHAT</a:t>
            </a:r>
            <a:r>
              <a:rPr lang="en-US" sz="5400" cap="none">
                <a:solidFill>
                  <a:srgbClr val="3650A2"/>
                </a:solidFill>
                <a:latin typeface="Arial"/>
                <a:ea typeface="Arial"/>
                <a:cs typeface="Arial"/>
                <a:sym typeface="Arial"/>
              </a:rPr>
              <a:t> IS  </a:t>
            </a:r>
            <a:br>
              <a:rPr lang="en-US" sz="5400" cap="none">
                <a:solidFill>
                  <a:srgbClr val="3650A2"/>
                </a:solidFill>
                <a:latin typeface="Arial"/>
                <a:ea typeface="Arial"/>
                <a:cs typeface="Arial"/>
                <a:sym typeface="Arial"/>
              </a:rPr>
            </a:br>
            <a:r>
              <a:rPr lang="en-US" sz="5400" cap="none">
                <a:solidFill>
                  <a:srgbClr val="3650A2"/>
                </a:solidFill>
                <a:latin typeface="Arial"/>
                <a:ea typeface="Arial"/>
                <a:cs typeface="Arial"/>
                <a:sym typeface="Arial"/>
              </a:rPr>
              <a:t>COLLEGE BOUND?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politan">
  <a:themeElements>
    <a:clrScheme name="Custom 14">
      <a:dk1>
        <a:srgbClr val="FFFFFF"/>
      </a:dk1>
      <a:lt1>
        <a:srgbClr val="FFFFFF"/>
      </a:lt1>
      <a:dk2>
        <a:srgbClr val="162F33"/>
      </a:dk2>
      <a:lt2>
        <a:srgbClr val="EAF0E0"/>
      </a:lt2>
      <a:accent1>
        <a:srgbClr val="FFFFFF"/>
      </a:accent1>
      <a:accent2>
        <a:srgbClr val="FFFFFF"/>
      </a:accent2>
      <a:accent3>
        <a:srgbClr val="9B9256"/>
      </a:accent3>
      <a:accent4>
        <a:srgbClr val="657689"/>
      </a:accent4>
      <a:accent5>
        <a:srgbClr val="7A855D"/>
      </a:accent5>
      <a:accent6>
        <a:srgbClr val="84AC9D"/>
      </a:accent6>
      <a:hlink>
        <a:srgbClr val="38C6F4"/>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0c171b1-1f85-462d-9d77-e7cf50056042" xsi:nil="true"/>
    <lcf76f155ced4ddcb4097134ff3c332f xmlns="82ea2e54-d88c-4c72-a54d-c5b9648f309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F64904522D3C47B4C5D78BD93A5B69" ma:contentTypeVersion="16" ma:contentTypeDescription="Create a new document." ma:contentTypeScope="" ma:versionID="4b12d0f505b3837c21d247e563c63ced">
  <xsd:schema xmlns:xsd="http://www.w3.org/2001/XMLSchema" xmlns:xs="http://www.w3.org/2001/XMLSchema" xmlns:p="http://schemas.microsoft.com/office/2006/metadata/properties" xmlns:ns1="http://schemas.microsoft.com/sharepoint/v3" xmlns:ns2="00c171b1-1f85-462d-9d77-e7cf50056042" xmlns:ns3="82ea2e54-d88c-4c72-a54d-c5b9648f3098" targetNamespace="http://schemas.microsoft.com/office/2006/metadata/properties" ma:root="true" ma:fieldsID="84f62c80276800fa3231a30d3296e68d" ns1:_="" ns2:_="" ns3:_="">
    <xsd:import namespace="http://schemas.microsoft.com/sharepoint/v3"/>
    <xsd:import namespace="00c171b1-1f85-462d-9d77-e7cf50056042"/>
    <xsd:import namespace="82ea2e54-d88c-4c72-a54d-c5b9648f30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1:_ip_UnifiedCompliancePolicyProperties" minOccurs="0"/>
                <xsd:element ref="ns1:_ip_UnifiedCompliancePolicyUIAction"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c171b1-1f85-462d-9d77-e7cf5005604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8ea88c9-cad7-4241-bd7f-957a131bedba}" ma:internalName="TaxCatchAll" ma:showField="CatchAllData" ma:web="00c171b1-1f85-462d-9d77-e7cf500560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a2e54-d88c-4c72-a54d-c5b9648f30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CA268A-6BFE-47F6-89CE-4E2B635FB91B}">
  <ds:schemaRefs>
    <ds:schemaRef ds:uri="http://schemas.microsoft.com/sharepoint/v3/contenttype/forms"/>
  </ds:schemaRefs>
</ds:datastoreItem>
</file>

<file path=customXml/itemProps2.xml><?xml version="1.0" encoding="utf-8"?>
<ds:datastoreItem xmlns:ds="http://schemas.openxmlformats.org/officeDocument/2006/customXml" ds:itemID="{CBEB482C-1554-4792-B3C4-08C091E2C7E0}">
  <ds:schemaRefs>
    <ds:schemaRef ds:uri="00c171b1-1f85-462d-9d77-e7cf50056042"/>
    <ds:schemaRef ds:uri="82ea2e54-d88c-4c72-a54d-c5b9648f30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c1608fc5-614a-42b4-b87b-60122d6ecb50"/>
    <ds:schemaRef ds:uri="def4e4f5-7133-4c73-9aaf-5b8bbb1df78f"/>
  </ds:schemaRefs>
</ds:datastoreItem>
</file>

<file path=customXml/itemProps3.xml><?xml version="1.0" encoding="utf-8"?>
<ds:datastoreItem xmlns:ds="http://schemas.openxmlformats.org/officeDocument/2006/customXml" ds:itemID="{1C7C6FEE-59E3-4074-A313-9D1716342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c171b1-1f85-462d-9d77-e7cf50056042"/>
    <ds:schemaRef ds:uri="82ea2e54-d88c-4c72-a54d-c5b9648f3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343</TotalTime>
  <Words>2071</Words>
  <Application>Microsoft Office PowerPoint</Application>
  <PresentationFormat>Widescreen</PresentationFormat>
  <Paragraphs>223</Paragraphs>
  <Slides>17</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proxima nova extrabold</vt:lpstr>
      <vt:lpstr>Book Antiqua</vt:lpstr>
      <vt:lpstr>Arial</vt:lpstr>
      <vt:lpstr>Semplicita Pro</vt:lpstr>
      <vt:lpstr>Tahoma</vt:lpstr>
      <vt:lpstr>Cambria</vt:lpstr>
      <vt:lpstr>Arial Narrow</vt:lpstr>
      <vt:lpstr>Twentieth Century</vt:lpstr>
      <vt:lpstr>Calibri</vt:lpstr>
      <vt:lpstr>Avenir</vt:lpstr>
      <vt:lpstr>Segoe UI</vt:lpstr>
      <vt:lpstr>Office Theme</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YOU  USE IT? </vt:lpstr>
      <vt:lpstr>PowerPoint Presentation</vt:lpstr>
      <vt:lpstr>PowerPoint Presentation</vt:lpstr>
      <vt:lpstr>PowerPoint Presentation</vt:lpstr>
      <vt:lpstr>CONTACT INFORMATION   Not sure if you’re enrolled?  Check with your counselor!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Tamayose</dc:creator>
  <cp:lastModifiedBy>Weiss, Sarah (WSAC)</cp:lastModifiedBy>
  <cp:revision>32</cp:revision>
  <dcterms:created xsi:type="dcterms:W3CDTF">2017-10-20T17:54:45Z</dcterms:created>
  <dcterms:modified xsi:type="dcterms:W3CDTF">2023-08-29T18:03:22Z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0x0101004EF64904522D3C47B4C5D78BD93A5B69</vt:lpwstr>
  </property>
  <property fmtid="{D5CDD505-2E9C-101B-9397-08002B2CF9AE}" pid="3" name="MediaServiceImageTags">
    <vt:lpwstr/>
  </property>
</Properties>
</file>