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23"/>
  </p:notesMasterIdLst>
  <p:sldIdLst>
    <p:sldId id="256" r:id="rId6"/>
    <p:sldId id="269" r:id="rId7"/>
    <p:sldId id="257" r:id="rId8"/>
    <p:sldId id="276" r:id="rId9"/>
    <p:sldId id="260" r:id="rId10"/>
    <p:sldId id="259" r:id="rId11"/>
    <p:sldId id="261" r:id="rId12"/>
    <p:sldId id="268" r:id="rId13"/>
    <p:sldId id="262" r:id="rId14"/>
    <p:sldId id="263" r:id="rId15"/>
    <p:sldId id="264" r:id="rId16"/>
    <p:sldId id="265" r:id="rId17"/>
    <p:sldId id="275" r:id="rId18"/>
    <p:sldId id="266" r:id="rId19"/>
    <p:sldId id="273" r:id="rId20"/>
    <p:sldId id="274" r:id="rId21"/>
    <p:sldId id="272"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iss, Sarah (WSAC)" initials="WS(" lastIdx="3" clrIdx="0">
    <p:extLst>
      <p:ext uri="{19B8F6BF-5375-455C-9EA6-DF929625EA0E}">
        <p15:presenceInfo xmlns:p15="http://schemas.microsoft.com/office/powerpoint/2012/main" userId="S::SarahWe@wsac.wa.gov::7af0752b-ca6d-4f39-8355-b105d64f12f4" providerId="AD"/>
      </p:ext>
    </p:extLst>
  </p:cmAuthor>
  <p:cmAuthor id="2" name="Anna Fulford" initials="AF" lastIdx="5" clrIdx="1">
    <p:extLst>
      <p:ext uri="{19B8F6BF-5375-455C-9EA6-DF929625EA0E}">
        <p15:presenceInfo xmlns:p15="http://schemas.microsoft.com/office/powerpoint/2012/main" userId="S-1-5-21-2210285342-1446358997-1586704055-4295" providerId="AD"/>
      </p:ext>
    </p:extLst>
  </p:cmAuthor>
  <p:cmAuthor id="3" name="Tracy Gasca" initials="TG" lastIdx="1" clrIdx="2">
    <p:extLst>
      <p:ext uri="{19B8F6BF-5375-455C-9EA6-DF929625EA0E}">
        <p15:presenceInfo xmlns:p15="http://schemas.microsoft.com/office/powerpoint/2012/main" userId="S::tgasca@wcan.org::7f19bd85-3559-4832-bb7d-fcdb935fcf4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50A2"/>
    <a:srgbClr val="CD1E8E"/>
    <a:srgbClr val="38C6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2585" autoAdjust="0"/>
  </p:normalViewPr>
  <p:slideViewPr>
    <p:cSldViewPr snapToGrid="0">
      <p:cViewPr varScale="1">
        <p:scale>
          <a:sx n="118" d="100"/>
          <a:sy n="118" d="100"/>
        </p:scale>
        <p:origin x="105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BABF4E-277C-4021-9262-92743545DF78}" type="datetimeFigureOut">
              <a:rPr lang="en-US" smtClean="0"/>
              <a:t>9/30/2021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237506-DBB0-445C-8A41-15D92BFD5F54}" type="slidenum">
              <a:rPr lang="en-US" smtClean="0"/>
              <a:t>‹#›</a:t>
            </a:fld>
            <a:endParaRPr lang="en-US"/>
          </a:p>
        </p:txBody>
      </p:sp>
    </p:spTree>
    <p:extLst>
      <p:ext uri="{BB962C8B-B14F-4D97-AF65-F5344CB8AC3E}">
        <p14:creationId xmlns:p14="http://schemas.microsoft.com/office/powerpoint/2010/main" val="26241128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Helpful tips: </a:t>
            </a:r>
          </a:p>
          <a:p>
            <a:r>
              <a:rPr lang="en-US" dirty="0">
                <a:cs typeface="Calibri"/>
              </a:rPr>
              <a:t>- You can have your audience share their answers to this question</a:t>
            </a:r>
          </a:p>
          <a:p>
            <a:r>
              <a:rPr lang="en-US" dirty="0">
                <a:cs typeface="Calibri"/>
              </a:rPr>
              <a:t>- You can share your experience about who the first person you met/learned about who went to college was</a:t>
            </a:r>
          </a:p>
          <a:p>
            <a:r>
              <a:rPr lang="en-US" dirty="0">
                <a:cs typeface="Calibri"/>
              </a:rPr>
              <a:t>- If you are a first generation college graduate, share that experience </a:t>
            </a:r>
          </a:p>
        </p:txBody>
      </p:sp>
      <p:sp>
        <p:nvSpPr>
          <p:cNvPr id="4" name="Slide Number Placeholder 3"/>
          <p:cNvSpPr>
            <a:spLocks noGrp="1"/>
          </p:cNvSpPr>
          <p:nvPr>
            <p:ph type="sldNum" sz="quarter" idx="5"/>
          </p:nvPr>
        </p:nvSpPr>
        <p:spPr/>
        <p:txBody>
          <a:bodyPr/>
          <a:lstStyle/>
          <a:p>
            <a:fld id="{12237506-DBB0-445C-8A41-15D92BFD5F54}" type="slidenum">
              <a:rPr lang="en-US" smtClean="0"/>
              <a:t>2</a:t>
            </a:fld>
            <a:endParaRPr lang="en-US"/>
          </a:p>
        </p:txBody>
      </p:sp>
    </p:spTree>
    <p:extLst>
      <p:ext uri="{BB962C8B-B14F-4D97-AF65-F5344CB8AC3E}">
        <p14:creationId xmlns:p14="http://schemas.microsoft.com/office/powerpoint/2010/main" val="4930176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baseline="0" dirty="0">
              <a:latin typeface="Tw Cen MT" panose="020B06020201040206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baseline="0" dirty="0">
                <a:latin typeface="Tw Cen MT" panose="020B0602020104020603" pitchFamily="34" charset="0"/>
              </a:rPr>
              <a:t>(Bullet 1) Even </a:t>
            </a:r>
            <a:r>
              <a:rPr lang="en-US" sz="1200" b="0" dirty="0">
                <a:latin typeface="Tw Cen MT" panose="020B0602020104020603" pitchFamily="34" charset="0"/>
              </a:rPr>
              <a:t>1 earned credit meets this requirement</a:t>
            </a:r>
            <a:r>
              <a:rPr lang="en-US" sz="1200" b="0" baseline="0" dirty="0">
                <a:latin typeface="Tw Cen MT" panose="020B0602020104020603" pitchFamily="34" charset="0"/>
              </a:rPr>
              <a:t>. Running start meets the enrollment deadline but does NOT take away from the ability to use the full scholarship amount and time allotment.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baseline="0" dirty="0">
              <a:latin typeface="Tw Cen MT" panose="020B06020201040206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baseline="0" dirty="0">
                <a:latin typeface="Tw Cen MT" panose="020B0602020104020603" pitchFamily="34" charset="0"/>
              </a:rPr>
              <a:t>(Bullet 5)  If you are not income eligible one year then you may be income eligible the following year.</a:t>
            </a:r>
            <a:endParaRPr lang="en-US" sz="1200" b="0" dirty="0">
              <a:latin typeface="Tw Cen MT" panose="020B0602020104020603"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9A179D-2D27-49E2-B022-8EDDA2EFE682}" type="slidenum">
              <a:rPr kumimoji="0" lang="en-US" sz="1200" b="0" i="0" u="none" strike="noStrike" kern="1200" cap="none" spc="0" normalizeH="0" baseline="0" noProof="0" smtClean="0">
                <a:ln>
                  <a:noFill/>
                </a:ln>
                <a:solidFill>
                  <a:srgbClr val="595959"/>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srgbClr val="595959"/>
              </a:solidFill>
              <a:effectLst/>
              <a:uLnTx/>
              <a:uFillTx/>
              <a:latin typeface="Book Antiqua"/>
              <a:ea typeface="+mn-ea"/>
              <a:cs typeface="+mn-cs"/>
            </a:endParaRPr>
          </a:p>
        </p:txBody>
      </p:sp>
    </p:spTree>
    <p:extLst>
      <p:ext uri="{BB962C8B-B14F-4D97-AF65-F5344CB8AC3E}">
        <p14:creationId xmlns:p14="http://schemas.microsoft.com/office/powerpoint/2010/main" val="27712410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9A179D-2D27-49E2-B022-8EDDA2EFE682}" type="slidenum">
              <a:rPr kumimoji="0" lang="en-US" sz="1200" b="0" i="0" u="none" strike="noStrike" kern="1200" cap="none" spc="0" normalizeH="0" baseline="0" noProof="0" smtClean="0">
                <a:ln>
                  <a:noFill/>
                </a:ln>
                <a:solidFill>
                  <a:srgbClr val="595959"/>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srgbClr val="595959"/>
              </a:solidFill>
              <a:effectLst/>
              <a:uLnTx/>
              <a:uFillTx/>
              <a:latin typeface="Book Antiqua"/>
              <a:ea typeface="+mn-ea"/>
              <a:cs typeface="+mn-cs"/>
            </a:endParaRPr>
          </a:p>
        </p:txBody>
      </p:sp>
    </p:spTree>
    <p:extLst>
      <p:ext uri="{BB962C8B-B14F-4D97-AF65-F5344CB8AC3E}">
        <p14:creationId xmlns:p14="http://schemas.microsoft.com/office/powerpoint/2010/main" val="21238049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4759F7-F910-4071-BE29-5B51C8545653}" type="slidenum">
              <a:rPr lang="en-US" smtClean="0"/>
              <a:t>17</a:t>
            </a:fld>
            <a:endParaRPr lang="en-US" dirty="0"/>
          </a:p>
        </p:txBody>
      </p:sp>
    </p:spTree>
    <p:extLst>
      <p:ext uri="{BB962C8B-B14F-4D97-AF65-F5344CB8AC3E}">
        <p14:creationId xmlns:p14="http://schemas.microsoft.com/office/powerpoint/2010/main" val="3509724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Young adults with an associate’s degree earn an average of $10,000 more per year than those with just a high school diploma. </a:t>
            </a:r>
          </a:p>
          <a:p>
            <a:r>
              <a:rPr lang="en-US" dirty="0"/>
              <a:t>How much is that in real terms? What could you buy with $10,000?</a:t>
            </a:r>
          </a:p>
          <a:p>
            <a:r>
              <a:rPr lang="en-US" dirty="0"/>
              <a:t>Ask</a:t>
            </a:r>
            <a:r>
              <a:rPr lang="en-US" baseline="0" dirty="0"/>
              <a:t> students to volunteer more names of jobs. Match those jobs to the education level and average salary bracket.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Talk about the range of salaries made in jobs that require an Associate’s Degree (</a:t>
            </a:r>
            <a:r>
              <a:rPr lang="en-US" b="0" baseline="0" dirty="0"/>
              <a:t>HVAC=45K, </a:t>
            </a:r>
            <a:r>
              <a:rPr kumimoji="0" lang="en-US" sz="1200" b="0" i="0" u="none" strike="noStrike" kern="1200" cap="none" spc="0" normalizeH="0" baseline="0" noProof="0" dirty="0">
                <a:ln>
                  <a:noFill/>
                </a:ln>
                <a:solidFill>
                  <a:srgbClr val="CD1E8E"/>
                </a:solidFill>
                <a:effectLst/>
                <a:uLnTx/>
                <a:uFillTx/>
                <a:latin typeface="Arial"/>
                <a:ea typeface="+mn-ea"/>
                <a:cs typeface="+mn-cs"/>
              </a:rPr>
              <a:t>Telecommunications Equipment Repair Specialist=67K, RN=78K, Dental Hygienist $100+K)</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237506-DBB0-445C-8A41-15D92BFD5F5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3308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237506-DBB0-445C-8A41-15D92BFD5F54}" type="slidenum">
              <a:rPr lang="en-US" smtClean="0"/>
              <a:t>8</a:t>
            </a:fld>
            <a:endParaRPr lang="en-US"/>
          </a:p>
        </p:txBody>
      </p:sp>
    </p:spTree>
    <p:extLst>
      <p:ext uri="{BB962C8B-B14F-4D97-AF65-F5344CB8AC3E}">
        <p14:creationId xmlns:p14="http://schemas.microsoft.com/office/powerpoint/2010/main" val="8482244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College</a:t>
            </a:r>
            <a:r>
              <a:rPr lang="en-US" baseline="0" dirty="0"/>
              <a:t> Bound Scholarship is a commitment of state financial aid to eligible students.</a:t>
            </a:r>
          </a:p>
        </p:txBody>
      </p:sp>
      <p:sp>
        <p:nvSpPr>
          <p:cNvPr id="4" name="Slide Number Placeholder 3"/>
          <p:cNvSpPr>
            <a:spLocks noGrp="1"/>
          </p:cNvSpPr>
          <p:nvPr>
            <p:ph type="sldNum" sz="quarter" idx="10"/>
          </p:nvPr>
        </p:nvSpPr>
        <p:spPr/>
        <p:txBody>
          <a:bodyPr/>
          <a:lstStyle/>
          <a:p>
            <a:fld id="{1B9A179D-2D27-49E2-B022-8EDDA2EFE682}" type="slidenum">
              <a:rPr lang="en-US" smtClean="0"/>
              <a:t>9</a:t>
            </a:fld>
            <a:endParaRPr lang="en-US" dirty="0"/>
          </a:p>
        </p:txBody>
      </p:sp>
    </p:spTree>
    <p:extLst>
      <p:ext uri="{BB962C8B-B14F-4D97-AF65-F5344CB8AC3E}">
        <p14:creationId xmlns:p14="http://schemas.microsoft.com/office/powerpoint/2010/main" val="25047183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In order to receive the college bound scholarship, you would have </a:t>
            </a:r>
            <a:r>
              <a:rPr lang="en-US" b="1" baseline="0" dirty="0"/>
              <a:t>completed an application</a:t>
            </a:r>
            <a:r>
              <a:rPr lang="en-US" baseline="0" dirty="0"/>
              <a:t> in middle school before the end of your 8</a:t>
            </a:r>
            <a:r>
              <a:rPr lang="en-US" baseline="30000" dirty="0"/>
              <a:t>th</a:t>
            </a:r>
            <a:r>
              <a:rPr lang="en-US" baseline="0" dirty="0"/>
              <a:t> grade year and committed to fulfilling the College Bound Scholarship pledge requirements in high school. If you have questions about if you qualify for this scholarship contact your counselor or Washington Student Achievement Council at collegebound@wsac.wa.gov.</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1B9A179D-2D27-49E2-B022-8EDDA2EFE682}" type="slidenum">
              <a:rPr lang="en-US" smtClean="0"/>
              <a:t>10</a:t>
            </a:fld>
            <a:endParaRPr lang="en-US" dirty="0"/>
          </a:p>
        </p:txBody>
      </p:sp>
    </p:spTree>
    <p:extLst>
      <p:ext uri="{BB962C8B-B14F-4D97-AF65-F5344CB8AC3E}">
        <p14:creationId xmlns:p14="http://schemas.microsoft.com/office/powerpoint/2010/main" val="36519142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latin typeface="Tw Cen MT" panose="020B0602020104020603" pitchFamily="34" charset="0"/>
              </a:rPr>
              <a:t>Here</a:t>
            </a:r>
            <a:r>
              <a:rPr lang="en-US" b="0" baseline="0" dirty="0">
                <a:latin typeface="Tw Cen MT" panose="020B0602020104020603" pitchFamily="34" charset="0"/>
              </a:rPr>
              <a:t> you can see what is covered by the College Bound Scholarship.</a:t>
            </a:r>
            <a:r>
              <a:rPr lang="en-US" b="0" dirty="0">
                <a:latin typeface="Tw Cen MT" panose="020B0602020104020603" pitchFamily="34" charset="0"/>
              </a:rPr>
              <a:t> Keep in mind that each College Bound Scholarship award may</a:t>
            </a:r>
            <a:r>
              <a:rPr lang="en-US" b="0" baseline="0" dirty="0">
                <a:latin typeface="Tw Cen MT" panose="020B0602020104020603" pitchFamily="34" charset="0"/>
              </a:rPr>
              <a:t> be</a:t>
            </a:r>
            <a:r>
              <a:rPr lang="en-US" b="0" dirty="0">
                <a:latin typeface="Tw Cen MT" panose="020B0602020104020603" pitchFamily="34" charset="0"/>
              </a:rPr>
              <a:t> different for everyone.</a:t>
            </a:r>
            <a:r>
              <a:rPr lang="en-US" b="0" baseline="0" dirty="0">
                <a:latin typeface="Tw Cen MT" panose="020B0602020104020603" pitchFamily="34" charset="0"/>
              </a:rPr>
              <a:t> The scholarship is </a:t>
            </a:r>
            <a:r>
              <a:rPr lang="en-US" b="0" dirty="0">
                <a:latin typeface="Tw Cen MT" panose="020B0602020104020603" pitchFamily="34" charset="0"/>
              </a:rPr>
              <a:t>based on you, the type of college you go to, and</a:t>
            </a:r>
            <a:r>
              <a:rPr lang="en-US" b="0" baseline="0" dirty="0">
                <a:latin typeface="Tw Cen MT" panose="020B0602020104020603" pitchFamily="34" charset="0"/>
              </a:rPr>
              <a:t> your financial need </a:t>
            </a:r>
            <a:r>
              <a:rPr lang="en-US" b="0" dirty="0">
                <a:latin typeface="Tw Cen MT" panose="020B0602020104020603" pitchFamily="34" charset="0"/>
              </a:rPr>
              <a:t>from year to year.</a:t>
            </a:r>
            <a:r>
              <a:rPr lang="en-US" b="0" baseline="0" dirty="0">
                <a:latin typeface="Tw Cen MT" panose="020B0602020104020603" pitchFamily="34" charset="0"/>
              </a:rPr>
              <a:t> While not ALL college costs are covered by College Bound, other financial aid (such as scholarships) may assist to help you pay for other college expenses such as housings, meals, and transportation.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baseline="0" dirty="0">
              <a:latin typeface="Tw Cen MT" panose="020B06020201040206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baseline="0" dirty="0">
                <a:latin typeface="Tw Cen MT" panose="020B0602020104020603" pitchFamily="34" charset="0"/>
              </a:rPr>
              <a:t>Note: If using </a:t>
            </a:r>
            <a:r>
              <a:rPr lang="en-US" b="0" baseline="0" dirty="0" err="1">
                <a:latin typeface="Tw Cen MT" panose="020B0602020104020603" pitchFamily="34" charset="0"/>
              </a:rPr>
              <a:t>Repledge</a:t>
            </a:r>
            <a:r>
              <a:rPr lang="en-US" b="0" baseline="0" dirty="0">
                <a:latin typeface="Tw Cen MT" panose="020B0602020104020603" pitchFamily="34" charset="0"/>
              </a:rPr>
              <a:t> workbook - For more information on </a:t>
            </a:r>
            <a:r>
              <a:rPr lang="en-US" b="1" baseline="0" dirty="0">
                <a:latin typeface="Tw Cen MT" panose="020B0602020104020603" pitchFamily="34" charset="0"/>
              </a:rPr>
              <a:t>what College Bound covers </a:t>
            </a:r>
            <a:r>
              <a:rPr lang="en-US" b="0" baseline="0" dirty="0">
                <a:latin typeface="Tw Cen MT" panose="020B0602020104020603" pitchFamily="34" charset="0"/>
              </a:rPr>
              <a:t>see page 1 in the workbook provided.</a:t>
            </a:r>
            <a:endParaRPr lang="en-US" b="0" dirty="0">
              <a:latin typeface="Tw Cen MT" panose="020B0602020104020603" pitchFamily="34" charset="0"/>
            </a:endParaRPr>
          </a:p>
        </p:txBody>
      </p:sp>
      <p:sp>
        <p:nvSpPr>
          <p:cNvPr id="4" name="Slide Number Placeholder 3"/>
          <p:cNvSpPr>
            <a:spLocks noGrp="1"/>
          </p:cNvSpPr>
          <p:nvPr>
            <p:ph type="sldNum" sz="quarter" idx="10"/>
          </p:nvPr>
        </p:nvSpPr>
        <p:spPr/>
        <p:txBody>
          <a:bodyPr/>
          <a:lstStyle/>
          <a:p>
            <a:fld id="{1B9A179D-2D27-49E2-B022-8EDDA2EFE682}" type="slidenum">
              <a:rPr lang="en-US" smtClean="0"/>
              <a:t>11</a:t>
            </a:fld>
            <a:endParaRPr lang="en-US" dirty="0"/>
          </a:p>
        </p:txBody>
      </p:sp>
    </p:spTree>
    <p:extLst>
      <p:ext uri="{BB962C8B-B14F-4D97-AF65-F5344CB8AC3E}">
        <p14:creationId xmlns:p14="http://schemas.microsoft.com/office/powerpoint/2010/main" val="1063494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that</a:t>
            </a:r>
            <a:r>
              <a:rPr lang="en-US" baseline="0" dirty="0"/>
              <a:t> you know that College Bound can help you pay for college, you probably want to know where you can use it. There are 66 2 and 4-year public and private colleges, universities, and technical programs that accept the College Bound Scholarship. This means that you can attend schools like </a:t>
            </a:r>
            <a:r>
              <a:rPr lang="en-US" b="1" i="1" baseline="0" dirty="0"/>
              <a:t>(please replace with schools that are relevant to your region) </a:t>
            </a:r>
            <a:r>
              <a:rPr lang="en-US" baseline="0" dirty="0"/>
              <a:t>the University of Washington, Central Washington University, North Seattle Community College, or the Gene Juarez Academy! This means that you have a LOT of choices in Washington and all of these colleges will help you start a career that you are interested in and will enjoy.</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Please see the list of eligible institutions if you add or delete colleges: </a:t>
            </a:r>
            <a:r>
              <a:rPr lang="en-US" b="1" u="sng" dirty="0">
                <a:latin typeface="Tw Cen MT" panose="020B0602020104020603" pitchFamily="34" charset="0"/>
              </a:rPr>
              <a:t>www.readysetgrad.org/eligible-institutions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u="sng" dirty="0">
              <a:latin typeface="Tw Cen MT" panose="020B06020201040206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baseline="0" dirty="0">
                <a:latin typeface="Tw Cen MT" panose="020B0602020104020603" pitchFamily="34" charset="0"/>
              </a:rPr>
              <a:t>Note: If using </a:t>
            </a:r>
            <a:r>
              <a:rPr lang="en-US" b="0" baseline="0" dirty="0" err="1">
                <a:latin typeface="Tw Cen MT" panose="020B0602020104020603" pitchFamily="34" charset="0"/>
              </a:rPr>
              <a:t>Repledge</a:t>
            </a:r>
            <a:r>
              <a:rPr lang="en-US" b="0" baseline="0" dirty="0">
                <a:latin typeface="Tw Cen MT" panose="020B0602020104020603" pitchFamily="34" charset="0"/>
              </a:rPr>
              <a:t> workbook - For more information on </a:t>
            </a:r>
            <a:r>
              <a:rPr lang="en-US" b="1" baseline="0" dirty="0">
                <a:latin typeface="Tw Cen MT" panose="020B0602020104020603" pitchFamily="34" charset="0"/>
              </a:rPr>
              <a:t>eligible school </a:t>
            </a:r>
            <a:r>
              <a:rPr lang="en-US" b="0" baseline="0" dirty="0">
                <a:latin typeface="Tw Cen MT" panose="020B0602020104020603" pitchFamily="34" charset="0"/>
              </a:rPr>
              <a:t>see page 2 in the workbook provided.</a:t>
            </a:r>
            <a:endParaRPr lang="en-US" b="0" dirty="0">
              <a:latin typeface="Tw Cen MT" panose="020B06020201040206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u="sng" dirty="0">
              <a:latin typeface="Tw Cen MT" panose="020B0602020104020603" pitchFamily="34" charset="0"/>
            </a:endParaRPr>
          </a:p>
        </p:txBody>
      </p:sp>
      <p:sp>
        <p:nvSpPr>
          <p:cNvPr id="4" name="Slide Number Placeholder 3"/>
          <p:cNvSpPr>
            <a:spLocks noGrp="1"/>
          </p:cNvSpPr>
          <p:nvPr>
            <p:ph type="sldNum" sz="quarter" idx="10"/>
          </p:nvPr>
        </p:nvSpPr>
        <p:spPr/>
        <p:txBody>
          <a:bodyPr/>
          <a:lstStyle/>
          <a:p>
            <a:fld id="{1B9A179D-2D27-49E2-B022-8EDDA2EFE682}" type="slidenum">
              <a:rPr lang="en-US" smtClean="0"/>
              <a:t>12</a:t>
            </a:fld>
            <a:endParaRPr lang="en-US" dirty="0"/>
          </a:p>
        </p:txBody>
      </p:sp>
    </p:spTree>
    <p:extLst>
      <p:ext uri="{BB962C8B-B14F-4D97-AF65-F5344CB8AC3E}">
        <p14:creationId xmlns:p14="http://schemas.microsoft.com/office/powerpoint/2010/main" val="24442609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back</a:t>
            </a:r>
            <a:r>
              <a:rPr lang="en-US" baseline="0" dirty="0"/>
              <a:t> to slide 6 for pledge requirements</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baseline="0" dirty="0">
                <a:latin typeface="Tw Cen MT" panose="020B0602020104020603" pitchFamily="34" charset="0"/>
              </a:rPr>
              <a:t>Note: If using </a:t>
            </a:r>
            <a:r>
              <a:rPr lang="en-US" b="0" baseline="0" dirty="0" err="1">
                <a:latin typeface="Tw Cen MT" panose="020B0602020104020603" pitchFamily="34" charset="0"/>
              </a:rPr>
              <a:t>Repledge</a:t>
            </a:r>
            <a:r>
              <a:rPr lang="en-US" b="0" baseline="0" dirty="0">
                <a:latin typeface="Tw Cen MT" panose="020B0602020104020603" pitchFamily="34" charset="0"/>
              </a:rPr>
              <a:t> workbook:</a:t>
            </a:r>
            <a:endParaRPr lang="en-US" b="0" dirty="0">
              <a:latin typeface="Tw Cen MT" panose="020B0602020104020603" pitchFamily="34" charset="0"/>
            </a:endParaRPr>
          </a:p>
          <a:p>
            <a:r>
              <a:rPr lang="en-US" baseline="0" dirty="0"/>
              <a:t>Prepare - </a:t>
            </a:r>
            <a:r>
              <a:rPr lang="en-US" b="0" baseline="0" dirty="0">
                <a:latin typeface="Tw Cen MT" panose="020B0602020104020603" pitchFamily="34" charset="0"/>
              </a:rPr>
              <a:t>For more information on </a:t>
            </a:r>
            <a:r>
              <a:rPr lang="en-US" b="1" baseline="0" dirty="0">
                <a:latin typeface="Tw Cen MT" panose="020B0602020104020603" pitchFamily="34" charset="0"/>
              </a:rPr>
              <a:t>course preparation</a:t>
            </a:r>
            <a:r>
              <a:rPr lang="en-US" b="0" baseline="0" dirty="0">
                <a:latin typeface="Tw Cen MT" panose="020B0602020104020603" pitchFamily="34" charset="0"/>
              </a:rPr>
              <a:t> see page 5-6 in the workbook provided</a:t>
            </a:r>
            <a:endParaRPr lang="en-US" baseline="0" dirty="0"/>
          </a:p>
          <a:p>
            <a:r>
              <a:rPr lang="en-US" baseline="0" dirty="0"/>
              <a:t>Plan - </a:t>
            </a:r>
            <a:r>
              <a:rPr lang="en-US" b="0" baseline="0" dirty="0">
                <a:latin typeface="Tw Cen MT" panose="020B0602020104020603" pitchFamily="34" charset="0"/>
              </a:rPr>
              <a:t>For more information on </a:t>
            </a:r>
            <a:r>
              <a:rPr lang="en-US" b="1" baseline="0" dirty="0">
                <a:latin typeface="Tw Cen MT" panose="020B0602020104020603" pitchFamily="34" charset="0"/>
              </a:rPr>
              <a:t>eligible schools</a:t>
            </a:r>
            <a:r>
              <a:rPr lang="en-US" b="0" baseline="0" dirty="0">
                <a:latin typeface="Tw Cen MT" panose="020B0602020104020603" pitchFamily="34" charset="0"/>
              </a:rPr>
              <a:t> see page 2 in the workbook provided</a:t>
            </a:r>
            <a:endParaRPr lang="en-US" baseline="0" dirty="0"/>
          </a:p>
          <a:p>
            <a:r>
              <a:rPr lang="en-US" baseline="0" dirty="0"/>
              <a:t>Apply - </a:t>
            </a:r>
            <a:r>
              <a:rPr lang="en-US" b="0" baseline="0" dirty="0">
                <a:latin typeface="Tw Cen MT" panose="020B0602020104020603" pitchFamily="34" charset="0"/>
              </a:rPr>
              <a:t>For more information on other forms of </a:t>
            </a:r>
            <a:r>
              <a:rPr lang="en-US" b="1" baseline="0" dirty="0">
                <a:latin typeface="Tw Cen MT" panose="020B0602020104020603" pitchFamily="34" charset="0"/>
              </a:rPr>
              <a:t>financial aid </a:t>
            </a:r>
            <a:r>
              <a:rPr lang="en-US" b="0" baseline="0" dirty="0">
                <a:latin typeface="Tw Cen MT" panose="020B0602020104020603" pitchFamily="34" charset="0"/>
              </a:rPr>
              <a:t>see page 7-8 in the workbook provided</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9A179D-2D27-49E2-B022-8EDDA2EFE682}" type="slidenum">
              <a:rPr kumimoji="0" lang="en-US" sz="1200" b="0" i="0" u="none" strike="noStrike" kern="1200" cap="none" spc="0" normalizeH="0" baseline="0" noProof="0" smtClean="0">
                <a:ln>
                  <a:noFill/>
                </a:ln>
                <a:solidFill>
                  <a:srgbClr val="595959"/>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595959"/>
              </a:solidFill>
              <a:effectLst/>
              <a:uLnTx/>
              <a:uFillTx/>
              <a:latin typeface="Book Antiqua"/>
              <a:ea typeface="+mn-ea"/>
              <a:cs typeface="+mn-cs"/>
            </a:endParaRPr>
          </a:p>
        </p:txBody>
      </p:sp>
    </p:spTree>
    <p:extLst>
      <p:ext uri="{BB962C8B-B14F-4D97-AF65-F5344CB8AC3E}">
        <p14:creationId xmlns:p14="http://schemas.microsoft.com/office/powerpoint/2010/main" val="15272336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baseline="0" dirty="0">
                <a:latin typeface="Tw Cen MT" panose="020B0602020104020603" pitchFamily="34" charset="0"/>
              </a:rPr>
              <a:t>Show of hands: Do you remember signing a pledge in 7</a:t>
            </a:r>
            <a:r>
              <a:rPr lang="en-US" b="0" baseline="30000" dirty="0">
                <a:latin typeface="Tw Cen MT" panose="020B0602020104020603" pitchFamily="34" charset="0"/>
              </a:rPr>
              <a:t>th</a:t>
            </a:r>
            <a:r>
              <a:rPr lang="en-US" b="0" baseline="0" dirty="0">
                <a:latin typeface="Tw Cen MT" panose="020B0602020104020603" pitchFamily="34" charset="0"/>
              </a:rPr>
              <a:t> or 8</a:t>
            </a:r>
            <a:r>
              <a:rPr lang="en-US" b="0" baseline="30000" dirty="0">
                <a:latin typeface="Tw Cen MT" panose="020B0602020104020603" pitchFamily="34" charset="0"/>
              </a:rPr>
              <a:t>th</a:t>
            </a:r>
            <a:r>
              <a:rPr lang="en-US" b="0" baseline="0" dirty="0">
                <a:latin typeface="Tw Cen MT" panose="020B0602020104020603" pitchFamily="34" charset="0"/>
              </a:rPr>
              <a:t> grade? Well, we haven’t forgotten you or the pledge that you signed and we want to make sure that you meet all the requirements so that you are able to receive all of your scholarship.  In order to remain eligible you need to complete all of the following pledge requirements.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baseline="0" dirty="0">
              <a:latin typeface="Tw Cen MT" panose="020B06020201040206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baseline="0" dirty="0">
                <a:latin typeface="Tw Cen MT" panose="020B0602020104020603" pitchFamily="34" charset="0"/>
              </a:rPr>
              <a:t>Note: If using </a:t>
            </a:r>
            <a:r>
              <a:rPr lang="en-US" b="0" baseline="0" dirty="0" err="1">
                <a:latin typeface="Tw Cen MT" panose="020B0602020104020603" pitchFamily="34" charset="0"/>
              </a:rPr>
              <a:t>Repledge</a:t>
            </a:r>
            <a:r>
              <a:rPr lang="en-US" b="0" baseline="0" dirty="0">
                <a:latin typeface="Tw Cen MT" panose="020B0602020104020603" pitchFamily="34" charset="0"/>
              </a:rPr>
              <a:t> workbook - For more information on the </a:t>
            </a:r>
            <a:r>
              <a:rPr lang="en-US" b="1" baseline="0" dirty="0">
                <a:latin typeface="Tw Cen MT" panose="020B0602020104020603" pitchFamily="34" charset="0"/>
              </a:rPr>
              <a:t>pledg</a:t>
            </a:r>
            <a:r>
              <a:rPr lang="en-US" b="0" baseline="0" dirty="0">
                <a:latin typeface="Tw Cen MT" panose="020B0602020104020603" pitchFamily="34" charset="0"/>
              </a:rPr>
              <a:t>e see page 3 in the workbook provided.</a:t>
            </a:r>
            <a:endParaRPr lang="en-US" b="0" dirty="0">
              <a:latin typeface="Tw Cen MT" panose="020B0602020104020603" pitchFamily="34" charset="0"/>
            </a:endParaRPr>
          </a:p>
        </p:txBody>
      </p:sp>
      <p:sp>
        <p:nvSpPr>
          <p:cNvPr id="4" name="Slide Number Placeholder 3"/>
          <p:cNvSpPr>
            <a:spLocks noGrp="1"/>
          </p:cNvSpPr>
          <p:nvPr>
            <p:ph type="sldNum" sz="quarter" idx="10"/>
          </p:nvPr>
        </p:nvSpPr>
        <p:spPr/>
        <p:txBody>
          <a:bodyPr/>
          <a:lstStyle/>
          <a:p>
            <a:fld id="{1B9A179D-2D27-49E2-B022-8EDDA2EFE682}" type="slidenum">
              <a:rPr lang="en-US" smtClean="0"/>
              <a:t>14</a:t>
            </a:fld>
            <a:endParaRPr lang="en-US" dirty="0"/>
          </a:p>
        </p:txBody>
      </p:sp>
    </p:spTree>
    <p:extLst>
      <p:ext uri="{BB962C8B-B14F-4D97-AF65-F5344CB8AC3E}">
        <p14:creationId xmlns:p14="http://schemas.microsoft.com/office/powerpoint/2010/main" val="1624073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BDB167A-59AC-4E43-A282-4A7615D7E2DC}" type="datetimeFigureOut">
              <a:rPr lang="en-US" smtClean="0"/>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E2F427-CC74-465A-BF10-DEA213174F0E}" type="slidenum">
              <a:rPr lang="en-US" smtClean="0"/>
              <a:t>‹#›</a:t>
            </a:fld>
            <a:endParaRPr lang="en-US"/>
          </a:p>
        </p:txBody>
      </p:sp>
    </p:spTree>
    <p:extLst>
      <p:ext uri="{BB962C8B-B14F-4D97-AF65-F5344CB8AC3E}">
        <p14:creationId xmlns:p14="http://schemas.microsoft.com/office/powerpoint/2010/main" val="1183325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DB167A-59AC-4E43-A282-4A7615D7E2DC}" type="datetimeFigureOut">
              <a:rPr lang="en-US" smtClean="0"/>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E2F427-CC74-465A-BF10-DEA213174F0E}" type="slidenum">
              <a:rPr lang="en-US" smtClean="0"/>
              <a:t>‹#›</a:t>
            </a:fld>
            <a:endParaRPr lang="en-US"/>
          </a:p>
        </p:txBody>
      </p:sp>
    </p:spTree>
    <p:extLst>
      <p:ext uri="{BB962C8B-B14F-4D97-AF65-F5344CB8AC3E}">
        <p14:creationId xmlns:p14="http://schemas.microsoft.com/office/powerpoint/2010/main" val="2104895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DB167A-59AC-4E43-A282-4A7615D7E2DC}" type="datetimeFigureOut">
              <a:rPr lang="en-US" smtClean="0"/>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E2F427-CC74-465A-BF10-DEA213174F0E}" type="slidenum">
              <a:rPr lang="en-US" smtClean="0"/>
              <a:t>‹#›</a:t>
            </a:fld>
            <a:endParaRPr lang="en-US"/>
          </a:p>
        </p:txBody>
      </p:sp>
    </p:spTree>
    <p:extLst>
      <p:ext uri="{BB962C8B-B14F-4D97-AF65-F5344CB8AC3E}">
        <p14:creationId xmlns:p14="http://schemas.microsoft.com/office/powerpoint/2010/main" val="1677928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4AAD347D-5ACD-4C99-B74B-A9C85AD731AF}" type="datetimeFigureOut">
              <a:rPr lang="en-US" smtClean="0"/>
              <a:t>9/30/2021</a:t>
            </a:fld>
            <a:endParaRPr lang="en-US" dirty="0"/>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2785067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20497021">
            <a:off x="196396" y="237662"/>
            <a:ext cx="904995" cy="1054322"/>
          </a:xfrm>
          <a:prstGeom prst="rect">
            <a:avLst/>
          </a:prstGeom>
        </p:spPr>
      </p:pic>
    </p:spTree>
    <p:extLst>
      <p:ext uri="{BB962C8B-B14F-4D97-AF65-F5344CB8AC3E}">
        <p14:creationId xmlns:p14="http://schemas.microsoft.com/office/powerpoint/2010/main" val="332023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smtClean="0"/>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865276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t>9/30/2021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20497021">
            <a:off x="196396" y="237662"/>
            <a:ext cx="904995" cy="1054322"/>
          </a:xfrm>
          <a:prstGeom prst="rect">
            <a:avLst/>
          </a:prstGeom>
        </p:spPr>
      </p:pic>
      <p:sp>
        <p:nvSpPr>
          <p:cNvPr id="9" name="Title 8"/>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42172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9/30/2021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20497021">
            <a:off x="196396" y="237662"/>
            <a:ext cx="904995" cy="1054322"/>
          </a:xfrm>
          <a:prstGeom prst="rect">
            <a:avLst/>
          </a:prstGeom>
        </p:spPr>
      </p:pic>
    </p:spTree>
    <p:extLst>
      <p:ext uri="{BB962C8B-B14F-4D97-AF65-F5344CB8AC3E}">
        <p14:creationId xmlns:p14="http://schemas.microsoft.com/office/powerpoint/2010/main" val="2470371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09A250-FF31-4206-8172-F9D3106AACB1}" type="datetimeFigureOut">
              <a:rPr lang="en-US" smtClean="0"/>
              <a:t>9/30/2021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20497021">
            <a:off x="196396" y="237662"/>
            <a:ext cx="904995" cy="1054322"/>
          </a:xfrm>
          <a:prstGeom prst="rect">
            <a:avLst/>
          </a:prstGeom>
        </p:spPr>
      </p:pic>
    </p:spTree>
    <p:extLst>
      <p:ext uri="{BB962C8B-B14F-4D97-AF65-F5344CB8AC3E}">
        <p14:creationId xmlns:p14="http://schemas.microsoft.com/office/powerpoint/2010/main" val="3235997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a:t>The Washington Student Achievement Council</a:t>
            </a:r>
            <a:endParaRPr lang="en-US" dirty="0"/>
          </a:p>
        </p:txBody>
      </p:sp>
      <p:sp>
        <p:nvSpPr>
          <p:cNvPr id="4" name="Slide Number Placeholder 3"/>
          <p:cNvSpPr>
            <a:spLocks noGrp="1"/>
          </p:cNvSpPr>
          <p:nvPr>
            <p:ph type="sldNum" sz="quarter" idx="12"/>
          </p:nvPr>
        </p:nvSpPr>
        <p:spPr/>
        <p:txBody>
          <a:bodyPr/>
          <a:lstStyle/>
          <a:p>
            <a:fld id="{A7F8E3F6-DE14-48B2-B2BC-6FABA9630FB8}" type="slidenum">
              <a:rPr lang="en-US" smtClean="0"/>
              <a:pPr/>
              <a:t>‹#›</a:t>
            </a:fld>
            <a:endParaRPr lang="en-US" dirty="0"/>
          </a:p>
        </p:txBody>
      </p:sp>
    </p:spTree>
    <p:extLst>
      <p:ext uri="{BB962C8B-B14F-4D97-AF65-F5344CB8AC3E}">
        <p14:creationId xmlns:p14="http://schemas.microsoft.com/office/powerpoint/2010/main" val="1883298356"/>
      </p:ext>
    </p:extLst>
  </p:cSld>
  <p:clrMapOvr>
    <a:masterClrMapping/>
  </p:clrMapOvr>
  <p:hf hdr="0" dt="0"/>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9/30/2021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D57F1E4F-1CFF-5643-939E-02111984F565}" type="slidenum">
              <a:rPr lang="en-US" smtClean="0"/>
              <a:t>‹#›</a:t>
            </a:fld>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20497021">
            <a:off x="196396" y="237662"/>
            <a:ext cx="904995" cy="1054322"/>
          </a:xfrm>
          <a:prstGeom prst="rect">
            <a:avLst/>
          </a:prstGeom>
        </p:spPr>
      </p:pic>
    </p:spTree>
    <p:extLst>
      <p:ext uri="{BB962C8B-B14F-4D97-AF65-F5344CB8AC3E}">
        <p14:creationId xmlns:p14="http://schemas.microsoft.com/office/powerpoint/2010/main" val="1407734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DB167A-59AC-4E43-A282-4A7615D7E2DC}" type="datetimeFigureOut">
              <a:rPr lang="en-US" smtClean="0"/>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E2F427-CC74-465A-BF10-DEA213174F0E}" type="slidenum">
              <a:rPr lang="en-US" smtClean="0"/>
              <a:t>‹#›</a:t>
            </a:fld>
            <a:endParaRPr lang="en-US"/>
          </a:p>
        </p:txBody>
      </p:sp>
    </p:spTree>
    <p:extLst>
      <p:ext uri="{BB962C8B-B14F-4D97-AF65-F5344CB8AC3E}">
        <p14:creationId xmlns:p14="http://schemas.microsoft.com/office/powerpoint/2010/main" val="25895430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4509A250-FF31-4206-8172-F9D3106AACB1}" type="datetimeFigureOut">
              <a:rPr lang="en-US" smtClean="0"/>
              <a:t>9/30/2021</a:t>
            </a:fld>
            <a:endParaRPr lang="en-US" dirty="0"/>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D57F1E4F-1CFF-5643-939E-02111984F565}" type="slidenum">
              <a:rPr lang="en-US" smtClean="0"/>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20497021">
            <a:off x="196396" y="237662"/>
            <a:ext cx="904995" cy="1054322"/>
          </a:xfrm>
          <a:prstGeom prst="rect">
            <a:avLst/>
          </a:prstGeom>
        </p:spPr>
      </p:pic>
    </p:spTree>
    <p:extLst>
      <p:ext uri="{BB962C8B-B14F-4D97-AF65-F5344CB8AC3E}">
        <p14:creationId xmlns:p14="http://schemas.microsoft.com/office/powerpoint/2010/main" val="310820669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a:t>The Washington Student Achievement Council</a:t>
            </a:r>
            <a:endParaRPr lang="en-US" dirty="0"/>
          </a:p>
        </p:txBody>
      </p:sp>
      <p:sp>
        <p:nvSpPr>
          <p:cNvPr id="6" name="Slide Number Placeholder 5"/>
          <p:cNvSpPr>
            <a:spLocks noGrp="1"/>
          </p:cNvSpPr>
          <p:nvPr>
            <p:ph type="sldNum" sz="quarter" idx="12"/>
          </p:nvPr>
        </p:nvSpPr>
        <p:spPr/>
        <p:txBody>
          <a:bodyPr/>
          <a:lstStyle/>
          <a:p>
            <a:fld id="{A7F8E3F6-DE14-48B2-B2BC-6FABA9630FB8}" type="slidenum">
              <a:rPr lang="en-US" smtClean="0"/>
              <a:pPr/>
              <a:t>‹#›</a:t>
            </a:fld>
            <a:endParaRPr lang="en-US" dirty="0"/>
          </a:p>
        </p:txBody>
      </p:sp>
    </p:spTree>
    <p:extLst>
      <p:ext uri="{BB962C8B-B14F-4D97-AF65-F5344CB8AC3E}">
        <p14:creationId xmlns:p14="http://schemas.microsoft.com/office/powerpoint/2010/main" val="1197414532"/>
      </p:ext>
    </p:extLst>
  </p:cSld>
  <p:clrMapOvr>
    <a:masterClrMapping/>
  </p:clrMapOvr>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a:t>The Washington Student Achievement Council</a:t>
            </a:r>
            <a:endParaRPr lang="en-US" dirty="0"/>
          </a:p>
        </p:txBody>
      </p:sp>
      <p:sp>
        <p:nvSpPr>
          <p:cNvPr id="6" name="Slide Number Placeholder 5"/>
          <p:cNvSpPr>
            <a:spLocks noGrp="1"/>
          </p:cNvSpPr>
          <p:nvPr>
            <p:ph type="sldNum" sz="quarter" idx="12"/>
          </p:nvPr>
        </p:nvSpPr>
        <p:spPr/>
        <p:txBody>
          <a:bodyPr/>
          <a:lstStyle/>
          <a:p>
            <a:fld id="{A7F8E3F6-DE14-48B2-B2BC-6FABA9630FB8}" type="slidenum">
              <a:rPr lang="en-US" smtClean="0"/>
              <a:pPr/>
              <a:t>‹#›</a:t>
            </a:fld>
            <a:endParaRPr lang="en-US" dirty="0"/>
          </a:p>
        </p:txBody>
      </p:sp>
    </p:spTree>
    <p:extLst>
      <p:ext uri="{BB962C8B-B14F-4D97-AF65-F5344CB8AC3E}">
        <p14:creationId xmlns:p14="http://schemas.microsoft.com/office/powerpoint/2010/main" val="3961363308"/>
      </p:ext>
    </p:extLst>
  </p:cSld>
  <p:clrMapOvr>
    <a:masterClrMapping/>
  </p:clrMapOvr>
  <p:hf hdr="0" dt="0"/>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1295401" y="1873584"/>
            <a:ext cx="5120640" cy="2560320"/>
          </a:xfrm>
        </p:spPr>
        <p:txBody>
          <a:bodyPr anchor="b">
            <a:normAutofit/>
          </a:bodyPr>
          <a:lstStyle>
            <a:lvl1pPr algn="l">
              <a:defRPr sz="4000">
                <a:solidFill>
                  <a:schemeClr val="tx1"/>
                </a:solidFill>
                <a:latin typeface="Tw Cen MT Condensed Extra Bold" panose="020B0803020202020204" pitchFamily="34" charset="0"/>
              </a:defRPr>
            </a:lvl1pPr>
          </a:lstStyle>
          <a:p>
            <a:r>
              <a:rPr lang="en-US" dirty="0"/>
              <a:t>Click to edit Master title style</a:t>
            </a:r>
          </a:p>
        </p:txBody>
      </p:sp>
      <p:sp>
        <p:nvSpPr>
          <p:cNvPr id="3" name="Subtitle 2"/>
          <p:cNvSpPr>
            <a:spLocks noGrp="1"/>
          </p:cNvSpPr>
          <p:nvPr>
            <p:ph type="subTitle" idx="1"/>
          </p:nvPr>
        </p:nvSpPr>
        <p:spPr>
          <a:xfrm>
            <a:off x="1295401" y="4572000"/>
            <a:ext cx="5120640" cy="1600200"/>
          </a:xfrm>
        </p:spPr>
        <p:txBody>
          <a:bodyPr/>
          <a:lstStyle>
            <a:lvl1pPr marL="0" indent="0" algn="l">
              <a:buNone/>
              <a:defRPr sz="2400">
                <a:latin typeface="Tw Cen MT" panose="020B06020201040206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5" name="Picture Placeholder 14"/>
          <p:cNvSpPr>
            <a:spLocks noGrp="1"/>
          </p:cNvSpPr>
          <p:nvPr>
            <p:ph type="pic" sz="quarter" idx="10"/>
          </p:nvPr>
        </p:nvSpPr>
        <p:spPr>
          <a:xfrm>
            <a:off x="6743703" y="0"/>
            <a:ext cx="5448297" cy="6858000"/>
          </a:xfrm>
          <a:custGeom>
            <a:avLst/>
            <a:gdLst>
              <a:gd name="connsiteX0" fmla="*/ 0 w 5448297"/>
              <a:gd name="connsiteY0" fmla="*/ 0 h 6858000"/>
              <a:gd name="connsiteX1" fmla="*/ 5448297 w 5448297"/>
              <a:gd name="connsiteY1" fmla="*/ 0 h 6858000"/>
              <a:gd name="connsiteX2" fmla="*/ 5448297 w 5448297"/>
              <a:gd name="connsiteY2" fmla="*/ 6858000 h 6858000"/>
              <a:gd name="connsiteX3" fmla="*/ 338667 w 5448297"/>
              <a:gd name="connsiteY3" fmla="*/ 6858000 h 6858000"/>
              <a:gd name="connsiteX4" fmla="*/ 1185333 w 5448297"/>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48297" h="6858000">
                <a:moveTo>
                  <a:pt x="0" y="0"/>
                </a:moveTo>
                <a:lnTo>
                  <a:pt x="5448297" y="0"/>
                </a:lnTo>
                <a:lnTo>
                  <a:pt x="5448297" y="6858000"/>
                </a:lnTo>
                <a:lnTo>
                  <a:pt x="338667" y="6858000"/>
                </a:lnTo>
                <a:lnTo>
                  <a:pt x="1185333" y="4337050"/>
                </a:lnTo>
                <a:close/>
              </a:path>
            </a:pathLst>
          </a:custGeom>
          <a:noFill/>
          <a:ln>
            <a:noFill/>
          </a:ln>
        </p:spPr>
        <p:txBody>
          <a:bodyPr wrap="square" tIns="365760">
            <a:noAutofit/>
          </a:bodyPr>
          <a:lstStyle>
            <a:lvl1pPr marL="0" indent="0" algn="ctr">
              <a:buNone/>
              <a:defRPr sz="2800">
                <a:solidFill>
                  <a:schemeClr val="bg1"/>
                </a:solidFill>
              </a:defRPr>
            </a:lvl1pPr>
          </a:lstStyle>
          <a:p>
            <a:r>
              <a:rPr lang="en-US" dirty="0"/>
              <a:t>Click icon to add picture</a:t>
            </a:r>
          </a:p>
        </p:txBody>
      </p:sp>
    </p:spTree>
    <p:extLst>
      <p:ext uri="{BB962C8B-B14F-4D97-AF65-F5344CB8AC3E}">
        <p14:creationId xmlns:p14="http://schemas.microsoft.com/office/powerpoint/2010/main" val="1980394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BDB167A-59AC-4E43-A282-4A7615D7E2DC}" type="datetimeFigureOut">
              <a:rPr lang="en-US" smtClean="0"/>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E2F427-CC74-465A-BF10-DEA213174F0E}" type="slidenum">
              <a:rPr lang="en-US" smtClean="0"/>
              <a:t>‹#›</a:t>
            </a:fld>
            <a:endParaRPr lang="en-US"/>
          </a:p>
        </p:txBody>
      </p:sp>
    </p:spTree>
    <p:extLst>
      <p:ext uri="{BB962C8B-B14F-4D97-AF65-F5344CB8AC3E}">
        <p14:creationId xmlns:p14="http://schemas.microsoft.com/office/powerpoint/2010/main" val="2710901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DB167A-59AC-4E43-A282-4A7615D7E2DC}" type="datetimeFigureOut">
              <a:rPr lang="en-US" smtClean="0"/>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E2F427-CC74-465A-BF10-DEA213174F0E}" type="slidenum">
              <a:rPr lang="en-US" smtClean="0"/>
              <a:t>‹#›</a:t>
            </a:fld>
            <a:endParaRPr lang="en-US"/>
          </a:p>
        </p:txBody>
      </p:sp>
    </p:spTree>
    <p:extLst>
      <p:ext uri="{BB962C8B-B14F-4D97-AF65-F5344CB8AC3E}">
        <p14:creationId xmlns:p14="http://schemas.microsoft.com/office/powerpoint/2010/main" val="2087979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DB167A-59AC-4E43-A282-4A7615D7E2DC}" type="datetimeFigureOut">
              <a:rPr lang="en-US" smtClean="0"/>
              <a:t>9/30/2021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E2F427-CC74-465A-BF10-DEA213174F0E}" type="slidenum">
              <a:rPr lang="en-US" smtClean="0"/>
              <a:t>‹#›</a:t>
            </a:fld>
            <a:endParaRPr lang="en-US"/>
          </a:p>
        </p:txBody>
      </p:sp>
    </p:spTree>
    <p:extLst>
      <p:ext uri="{BB962C8B-B14F-4D97-AF65-F5344CB8AC3E}">
        <p14:creationId xmlns:p14="http://schemas.microsoft.com/office/powerpoint/2010/main" val="1674473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DB167A-59AC-4E43-A282-4A7615D7E2DC}" type="datetimeFigureOut">
              <a:rPr lang="en-US" smtClean="0"/>
              <a:t>9/30/2021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E2F427-CC74-465A-BF10-DEA213174F0E}" type="slidenum">
              <a:rPr lang="en-US" smtClean="0"/>
              <a:t>‹#›</a:t>
            </a:fld>
            <a:endParaRPr lang="en-US"/>
          </a:p>
        </p:txBody>
      </p:sp>
    </p:spTree>
    <p:extLst>
      <p:ext uri="{BB962C8B-B14F-4D97-AF65-F5344CB8AC3E}">
        <p14:creationId xmlns:p14="http://schemas.microsoft.com/office/powerpoint/2010/main" val="3075247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DB167A-59AC-4E43-A282-4A7615D7E2DC}" type="datetimeFigureOut">
              <a:rPr lang="en-US" smtClean="0"/>
              <a:t>9/30/2021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E2F427-CC74-465A-BF10-DEA213174F0E}" type="slidenum">
              <a:rPr lang="en-US" smtClean="0"/>
              <a:t>‹#›</a:t>
            </a:fld>
            <a:endParaRPr lang="en-US"/>
          </a:p>
        </p:txBody>
      </p:sp>
    </p:spTree>
    <p:extLst>
      <p:ext uri="{BB962C8B-B14F-4D97-AF65-F5344CB8AC3E}">
        <p14:creationId xmlns:p14="http://schemas.microsoft.com/office/powerpoint/2010/main" val="604699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DB167A-59AC-4E43-A282-4A7615D7E2DC}" type="datetimeFigureOut">
              <a:rPr lang="en-US" smtClean="0"/>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E2F427-CC74-465A-BF10-DEA213174F0E}" type="slidenum">
              <a:rPr lang="en-US" smtClean="0"/>
              <a:t>‹#›</a:t>
            </a:fld>
            <a:endParaRPr lang="en-US"/>
          </a:p>
        </p:txBody>
      </p:sp>
    </p:spTree>
    <p:extLst>
      <p:ext uri="{BB962C8B-B14F-4D97-AF65-F5344CB8AC3E}">
        <p14:creationId xmlns:p14="http://schemas.microsoft.com/office/powerpoint/2010/main" val="3206206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DB167A-59AC-4E43-A282-4A7615D7E2DC}" type="datetimeFigureOut">
              <a:rPr lang="en-US" smtClean="0"/>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E2F427-CC74-465A-BF10-DEA213174F0E}" type="slidenum">
              <a:rPr lang="en-US" smtClean="0"/>
              <a:t>‹#›</a:t>
            </a:fld>
            <a:endParaRPr lang="en-US"/>
          </a:p>
        </p:txBody>
      </p:sp>
    </p:spTree>
    <p:extLst>
      <p:ext uri="{BB962C8B-B14F-4D97-AF65-F5344CB8AC3E}">
        <p14:creationId xmlns:p14="http://schemas.microsoft.com/office/powerpoint/2010/main" val="1203705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DB167A-59AC-4E43-A282-4A7615D7E2DC}" type="datetimeFigureOut">
              <a:rPr lang="en-US" smtClean="0"/>
              <a:t>9/30/2021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E2F427-CC74-465A-BF10-DEA213174F0E}" type="slidenum">
              <a:rPr lang="en-US" smtClean="0"/>
              <a:t>‹#›</a:t>
            </a:fld>
            <a:endParaRPr lang="en-US"/>
          </a:p>
        </p:txBody>
      </p:sp>
    </p:spTree>
    <p:extLst>
      <p:ext uri="{BB962C8B-B14F-4D97-AF65-F5344CB8AC3E}">
        <p14:creationId xmlns:p14="http://schemas.microsoft.com/office/powerpoint/2010/main" val="1541251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endParaRPr lang="en-US" dirty="0"/>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r>
              <a:rPr lang="en-US"/>
              <a:t>The Washington Student Achievement Council</a:t>
            </a:r>
            <a:endParaRPr lang="en-US" dirty="0"/>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A7F8E3F6-DE14-48B2-B2BC-6FABA9630FB8}" type="slidenum">
              <a:rPr lang="en-US" smtClean="0"/>
              <a:pPr/>
              <a:t>‹#›</a:t>
            </a:fld>
            <a:endParaRPr lang="en-US" dirty="0"/>
          </a:p>
        </p:txBody>
      </p:sp>
      <p:sp>
        <p:nvSpPr>
          <p:cNvPr id="7" name="Rectangle 6"/>
          <p:cNvSpPr/>
          <p:nvPr userDrawn="1"/>
        </p:nvSpPr>
        <p:spPr bwMode="white">
          <a:xfrm>
            <a:off x="0" y="0"/>
            <a:ext cx="12192000" cy="1371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mbria" panose="02040503050406030204" pitchFamily="18" charset="0"/>
            </a:endParaRPr>
          </a:p>
        </p:txBody>
      </p:sp>
      <p:sp>
        <p:nvSpPr>
          <p:cNvPr id="8" name="Rectangle 7"/>
          <p:cNvSpPr/>
          <p:nvPr userDrawn="1"/>
        </p:nvSpPr>
        <p:spPr>
          <a:xfrm>
            <a:off x="0" y="1371600"/>
            <a:ext cx="12192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0" y="1443006"/>
            <a:ext cx="12192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345150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21.png"/><Relationship Id="rId3" Type="http://schemas.openxmlformats.org/officeDocument/2006/relationships/image" Target="../media/image11.jpeg"/><Relationship Id="rId7" Type="http://schemas.openxmlformats.org/officeDocument/2006/relationships/image" Target="../media/image15.png"/><Relationship Id="rId12" Type="http://schemas.openxmlformats.org/officeDocument/2006/relationships/image" Target="../media/image20.png"/><Relationship Id="rId2" Type="http://schemas.openxmlformats.org/officeDocument/2006/relationships/notesSlide" Target="../notesSlides/notesSlide7.xml"/><Relationship Id="rId16" Type="http://schemas.openxmlformats.org/officeDocument/2006/relationships/image" Target="../media/image24.jpeg"/><Relationship Id="rId1" Type="http://schemas.openxmlformats.org/officeDocument/2006/relationships/slideLayout" Target="../slideLayouts/slideLayout2.xml"/><Relationship Id="rId6" Type="http://schemas.openxmlformats.org/officeDocument/2006/relationships/image" Target="../media/image14.png"/><Relationship Id="rId11" Type="http://schemas.openxmlformats.org/officeDocument/2006/relationships/image" Target="../media/image19.png"/><Relationship Id="rId5" Type="http://schemas.openxmlformats.org/officeDocument/2006/relationships/image" Target="../media/image13.png"/><Relationship Id="rId15" Type="http://schemas.openxmlformats.org/officeDocument/2006/relationships/image" Target="../media/image23.jpe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 Id="rId14" Type="http://schemas.openxmlformats.org/officeDocument/2006/relationships/image" Target="../media/image22.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notesSlide" Target="../notesSlides/notesSlide11.xml"/><Relationship Id="rId1" Type="http://schemas.openxmlformats.org/officeDocument/2006/relationships/slideLayout" Target="../slideLayouts/slideLayout13.xml"/><Relationship Id="rId4" Type="http://schemas.openxmlformats.org/officeDocument/2006/relationships/image" Target="../media/image26.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mailto:collegebound@wsac.wa.gov" TargetMode="External"/><Relationship Id="rId4" Type="http://schemas.openxmlformats.org/officeDocument/2006/relationships/image" Target="../media/image27.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sp>
        <p:nvSpPr>
          <p:cNvPr id="4" name="Rectangle 3"/>
          <p:cNvSpPr/>
          <p:nvPr/>
        </p:nvSpPr>
        <p:spPr>
          <a:xfrm>
            <a:off x="0" y="0"/>
            <a:ext cx="12192000" cy="4904509"/>
          </a:xfrm>
          <a:prstGeom prst="rect">
            <a:avLst/>
          </a:prstGeom>
          <a:solidFill>
            <a:srgbClr val="3650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8C6F4"/>
              </a:solidFill>
            </a:endParaRPr>
          </a:p>
        </p:txBody>
      </p:sp>
      <p:sp>
        <p:nvSpPr>
          <p:cNvPr id="5" name="Rectangle 4"/>
          <p:cNvSpPr/>
          <p:nvPr/>
        </p:nvSpPr>
        <p:spPr>
          <a:xfrm>
            <a:off x="-189780" y="4904509"/>
            <a:ext cx="12381780" cy="1953491"/>
          </a:xfrm>
          <a:prstGeom prst="rect">
            <a:avLst/>
          </a:prstGeom>
          <a:solidFill>
            <a:srgbClr val="38C6F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8C6F4"/>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1343" y="5295458"/>
            <a:ext cx="2413314" cy="1200938"/>
          </a:xfrm>
          <a:prstGeom prst="rect">
            <a:avLst/>
          </a:prstGeom>
        </p:spPr>
      </p:pic>
      <p:sp>
        <p:nvSpPr>
          <p:cNvPr id="7" name="Title 1"/>
          <p:cNvSpPr txBox="1">
            <a:spLocks/>
          </p:cNvSpPr>
          <p:nvPr/>
        </p:nvSpPr>
        <p:spPr>
          <a:xfrm>
            <a:off x="526432" y="2031974"/>
            <a:ext cx="11372075" cy="2202632"/>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7300" b="1" cap="all" spc="-300" dirty="0">
                <a:solidFill>
                  <a:srgbClr val="38C6F4"/>
                </a:solidFill>
                <a:latin typeface="Tahoma" charset="0"/>
                <a:ea typeface="Tahoma" charset="0"/>
                <a:cs typeface="Tahoma" charset="0"/>
              </a:rPr>
              <a:t>Benefits of going to college</a:t>
            </a:r>
            <a:br>
              <a:rPr lang="en-US" b="1" cap="all" spc="-300" dirty="0">
                <a:solidFill>
                  <a:srgbClr val="38C6F4"/>
                </a:solidFill>
                <a:ea typeface="Arial Narrow" charset="0"/>
                <a:cs typeface="Arial Narrow" charset="0"/>
              </a:rPr>
            </a:br>
            <a:r>
              <a:rPr lang="en-US" sz="4400" cap="all" spc="-150" dirty="0">
                <a:solidFill>
                  <a:schemeClr val="bg1"/>
                </a:solidFill>
                <a:latin typeface="Arial Narrow" charset="0"/>
                <a:ea typeface="Arial Narrow" charset="0"/>
                <a:cs typeface="Arial Narrow" charset="0"/>
              </a:rPr>
              <a:t>THE COLLEGE BOUND SCHOLARSHIP</a:t>
            </a: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80457" y="5619601"/>
            <a:ext cx="4164775" cy="876795"/>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0546" y="5793602"/>
            <a:ext cx="3719535" cy="466540"/>
          </a:xfrm>
          <a:prstGeom prst="rect">
            <a:avLst/>
          </a:prstGeom>
        </p:spPr>
      </p:pic>
    </p:spTree>
    <p:extLst>
      <p:ext uri="{BB962C8B-B14F-4D97-AF65-F5344CB8AC3E}">
        <p14:creationId xmlns:p14="http://schemas.microsoft.com/office/powerpoint/2010/main" val="1203548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 y="0"/>
            <a:ext cx="4380757" cy="6858000"/>
          </a:xfrm>
          <a:prstGeom prst="rect">
            <a:avLst/>
          </a:prstGeom>
          <a:solidFill>
            <a:srgbClr val="D2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237" y="3886220"/>
            <a:ext cx="4605806" cy="2539980"/>
          </a:xfrm>
          <a:prstGeom prst="rect">
            <a:avLst/>
          </a:prstGeom>
          <a:solidFill>
            <a:srgbClr val="3650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txBox="1">
            <a:spLocks/>
          </p:cNvSpPr>
          <p:nvPr/>
        </p:nvSpPr>
        <p:spPr>
          <a:xfrm>
            <a:off x="607921" y="1497299"/>
            <a:ext cx="5231274" cy="1760220"/>
          </a:xfrm>
          <a:prstGeom prst="rect">
            <a:avLst/>
          </a:prstGeom>
        </p:spPr>
        <p:txBody>
          <a:bodyPr vert="horz" lIns="91440" tIns="45720" rIns="91440" bIns="45720" rtlCol="0" anchor="ctr">
            <a:no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en-US" b="1" dirty="0">
                <a:solidFill>
                  <a:srgbClr val="3650A2"/>
                </a:solidFill>
                <a:latin typeface="Arial" charset="0"/>
                <a:ea typeface="Arial" charset="0"/>
                <a:cs typeface="Arial" charset="0"/>
              </a:rPr>
              <a:t>WHO </a:t>
            </a:r>
            <a:br>
              <a:rPr lang="en-US" b="1" dirty="0">
                <a:solidFill>
                  <a:srgbClr val="3650A2"/>
                </a:solidFill>
                <a:latin typeface="Arial" charset="0"/>
                <a:ea typeface="Arial" charset="0"/>
                <a:cs typeface="Arial" charset="0"/>
              </a:rPr>
            </a:br>
            <a:r>
              <a:rPr lang="en-US" b="1" dirty="0">
                <a:solidFill>
                  <a:srgbClr val="3650A2"/>
                </a:solidFill>
                <a:latin typeface="Arial" charset="0"/>
                <a:ea typeface="Arial" charset="0"/>
                <a:cs typeface="Arial" charset="0"/>
              </a:rPr>
              <a:t>CAN GET </a:t>
            </a:r>
            <a:br>
              <a:rPr lang="en-US" dirty="0">
                <a:solidFill>
                  <a:srgbClr val="3650A2"/>
                </a:solidFill>
                <a:latin typeface="Arial" charset="0"/>
                <a:ea typeface="Arial" charset="0"/>
                <a:cs typeface="Arial" charset="0"/>
              </a:rPr>
            </a:br>
            <a:r>
              <a:rPr lang="en-US" cap="all" dirty="0">
                <a:solidFill>
                  <a:srgbClr val="3650A2"/>
                </a:solidFill>
                <a:latin typeface="Arial" charset="0"/>
                <a:ea typeface="Arial" charset="0"/>
                <a:cs typeface="Arial" charset="0"/>
              </a:rPr>
              <a:t>College </a:t>
            </a:r>
            <a:br>
              <a:rPr lang="en-US" cap="all" dirty="0">
                <a:solidFill>
                  <a:srgbClr val="3650A2"/>
                </a:solidFill>
                <a:latin typeface="Arial" charset="0"/>
                <a:ea typeface="Arial" charset="0"/>
                <a:cs typeface="Arial" charset="0"/>
              </a:rPr>
            </a:br>
            <a:r>
              <a:rPr lang="en-US" cap="all" dirty="0">
                <a:solidFill>
                  <a:srgbClr val="3650A2"/>
                </a:solidFill>
                <a:latin typeface="Arial" charset="0"/>
                <a:ea typeface="Arial" charset="0"/>
                <a:cs typeface="Arial" charset="0"/>
              </a:rPr>
              <a:t>Bound? </a:t>
            </a:r>
            <a:br>
              <a:rPr lang="en-US" dirty="0">
                <a:solidFill>
                  <a:srgbClr val="3650A2"/>
                </a:solidFill>
                <a:latin typeface="Arial" charset="0"/>
                <a:ea typeface="Arial" charset="0"/>
                <a:cs typeface="Arial" charset="0"/>
              </a:rPr>
            </a:br>
            <a:endParaRPr lang="en-US" dirty="0">
              <a:solidFill>
                <a:srgbClr val="3650A2"/>
              </a:solidFill>
              <a:latin typeface="Arial" charset="0"/>
              <a:ea typeface="Arial" charset="0"/>
              <a:cs typeface="Arial" charset="0"/>
            </a:endParaRPr>
          </a:p>
        </p:txBody>
      </p:sp>
      <p:sp>
        <p:nvSpPr>
          <p:cNvPr id="9" name="Title 1"/>
          <p:cNvSpPr txBox="1">
            <a:spLocks/>
          </p:cNvSpPr>
          <p:nvPr/>
        </p:nvSpPr>
        <p:spPr>
          <a:xfrm>
            <a:off x="519021" y="4640254"/>
            <a:ext cx="5231274" cy="1760220"/>
          </a:xfrm>
          <a:prstGeom prst="rect">
            <a:avLst/>
          </a:prstGeom>
        </p:spPr>
        <p:txBody>
          <a:bodyPr vert="horz" lIns="91440" tIns="45720" rIns="91440" bIns="45720" rtlCol="0" anchor="ctr">
            <a:noAutofit/>
          </a:bodyPr>
          <a:lstStyle>
            <a:lvl1pPr algn="l" defTabSz="914400" rtl="0" eaLnBrk="1" latinLnBrk="0" hangingPunct="1">
              <a:lnSpc>
                <a:spcPct val="85000"/>
              </a:lnSpc>
              <a:spcBef>
                <a:spcPct val="0"/>
              </a:spcBef>
              <a:buNone/>
              <a:defRPr sz="3200" b="1" i="0" kern="1200" cap="all" spc="-120" baseline="0">
                <a:solidFill>
                  <a:schemeClr val="accent1"/>
                </a:solidFill>
                <a:latin typeface="arial" charset="0"/>
                <a:ea typeface="+mj-ea"/>
                <a:cs typeface="+mj-cs"/>
              </a:defRPr>
            </a:lvl1pPr>
          </a:lstStyle>
          <a:p>
            <a:br>
              <a:rPr lang="en-US" sz="5400" b="0" dirty="0">
                <a:solidFill>
                  <a:schemeClr val="bg1"/>
                </a:solidFill>
                <a:latin typeface="Arial" charset="0"/>
                <a:ea typeface="Arial" charset="0"/>
                <a:cs typeface="Arial" charset="0"/>
              </a:rPr>
            </a:br>
            <a:endParaRPr lang="en-US" sz="5400" b="0" dirty="0">
              <a:solidFill>
                <a:schemeClr val="bg1"/>
              </a:solidFill>
              <a:latin typeface="Arial" charset="0"/>
              <a:ea typeface="Arial" charset="0"/>
              <a:cs typeface="Arial" charset="0"/>
            </a:endParaRPr>
          </a:p>
        </p:txBody>
      </p:sp>
      <p:sp>
        <p:nvSpPr>
          <p:cNvPr id="11" name="Title 1"/>
          <p:cNvSpPr txBox="1">
            <a:spLocks/>
          </p:cNvSpPr>
          <p:nvPr/>
        </p:nvSpPr>
        <p:spPr>
          <a:xfrm>
            <a:off x="4899778" y="170396"/>
            <a:ext cx="6879666" cy="1403103"/>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3200" b="1" i="0" kern="1200" cap="all" spc="-120" baseline="0">
                <a:solidFill>
                  <a:schemeClr val="accent1"/>
                </a:solidFill>
                <a:latin typeface="arial" charset="0"/>
                <a:ea typeface="+mj-ea"/>
                <a:cs typeface="+mj-cs"/>
              </a:defRPr>
            </a:lvl1pPr>
          </a:lstStyle>
          <a:p>
            <a:r>
              <a:rPr lang="en-US" sz="3600" dirty="0">
                <a:solidFill>
                  <a:srgbClr val="3650A2"/>
                </a:solidFill>
                <a:latin typeface="Arial Narrow" charset="0"/>
                <a:ea typeface="Arial Narrow" charset="0"/>
                <a:cs typeface="Arial Narrow" charset="0"/>
              </a:rPr>
              <a:t>aPPLYING IS A </a:t>
            </a:r>
            <a:r>
              <a:rPr lang="en-US" sz="3600" dirty="0" err="1">
                <a:solidFill>
                  <a:srgbClr val="3650A2"/>
                </a:solidFill>
                <a:latin typeface="Arial Narrow" charset="0"/>
                <a:ea typeface="Arial Narrow" charset="0"/>
                <a:cs typeface="Arial Narrow" charset="0"/>
              </a:rPr>
              <a:t>TWO-sTEP</a:t>
            </a:r>
            <a:r>
              <a:rPr lang="en-US" sz="3600" dirty="0">
                <a:solidFill>
                  <a:srgbClr val="3650A2"/>
                </a:solidFill>
                <a:latin typeface="Arial Narrow" charset="0"/>
                <a:ea typeface="Arial Narrow" charset="0"/>
                <a:cs typeface="Arial Narrow" charset="0"/>
              </a:rPr>
              <a:t> PROCESS…</a:t>
            </a:r>
          </a:p>
        </p:txBody>
      </p:sp>
      <p:sp>
        <p:nvSpPr>
          <p:cNvPr id="12" name="TextBox 11"/>
          <p:cNvSpPr txBox="1"/>
          <p:nvPr/>
        </p:nvSpPr>
        <p:spPr>
          <a:xfrm>
            <a:off x="5263434" y="1336887"/>
            <a:ext cx="1530298" cy="2062103"/>
          </a:xfrm>
          <a:prstGeom prst="rect">
            <a:avLst/>
          </a:prstGeom>
          <a:noFill/>
        </p:spPr>
        <p:txBody>
          <a:bodyPr wrap="square" rtlCol="0">
            <a:spAutoFit/>
          </a:bodyPr>
          <a:lstStyle/>
          <a:p>
            <a:r>
              <a:rPr lang="en-US" sz="11000" b="1" dirty="0">
                <a:solidFill>
                  <a:srgbClr val="38C6F4"/>
                </a:solidFill>
              </a:rPr>
              <a:t>1.</a:t>
            </a:r>
          </a:p>
          <a:p>
            <a:endParaRPr lang="en-US" dirty="0"/>
          </a:p>
        </p:txBody>
      </p:sp>
      <p:sp>
        <p:nvSpPr>
          <p:cNvPr id="13" name="Rounded Rectangle 4"/>
          <p:cNvSpPr/>
          <p:nvPr/>
        </p:nvSpPr>
        <p:spPr>
          <a:xfrm>
            <a:off x="6772207" y="1451478"/>
            <a:ext cx="5000062" cy="10104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0640" tIns="30480" rIns="40640" bIns="30480" numCol="1" spcCol="1270" anchor="ctr" anchorCtr="0">
            <a:noAutofit/>
          </a:bodyPr>
          <a:lstStyle/>
          <a:p>
            <a:pPr lvl="0" defTabSz="711200">
              <a:lnSpc>
                <a:spcPct val="90000"/>
              </a:lnSpc>
              <a:spcBef>
                <a:spcPct val="0"/>
              </a:spcBef>
              <a:spcAft>
                <a:spcPct val="35000"/>
              </a:spcAft>
            </a:pPr>
            <a:r>
              <a:rPr lang="en-US" sz="2000" kern="1200" dirty="0">
                <a:solidFill>
                  <a:srgbClr val="383839"/>
                </a:solidFill>
                <a:latin typeface="Arial" charset="0"/>
                <a:ea typeface="Arial" charset="0"/>
                <a:cs typeface="Arial" charset="0"/>
              </a:rPr>
              <a:t>Be eligible for free and reduced-price lunch in 7</a:t>
            </a:r>
            <a:r>
              <a:rPr lang="en-US" sz="2000" kern="1200" baseline="30000" dirty="0">
                <a:solidFill>
                  <a:srgbClr val="383839"/>
                </a:solidFill>
                <a:latin typeface="Arial" charset="0"/>
                <a:ea typeface="Arial" charset="0"/>
                <a:cs typeface="Arial" charset="0"/>
              </a:rPr>
              <a:t>th</a:t>
            </a:r>
            <a:r>
              <a:rPr lang="en-US" sz="2000" kern="1200" dirty="0">
                <a:solidFill>
                  <a:srgbClr val="383839"/>
                </a:solidFill>
                <a:latin typeface="Arial" charset="0"/>
                <a:ea typeface="Arial" charset="0"/>
                <a:cs typeface="Arial" charset="0"/>
              </a:rPr>
              <a:t>, 8</a:t>
            </a:r>
            <a:r>
              <a:rPr lang="en-US" sz="2000" kern="1200" baseline="30000" dirty="0">
                <a:solidFill>
                  <a:srgbClr val="383839"/>
                </a:solidFill>
                <a:latin typeface="Arial" charset="0"/>
                <a:ea typeface="Arial" charset="0"/>
                <a:cs typeface="Arial" charset="0"/>
              </a:rPr>
              <a:t>th</a:t>
            </a:r>
            <a:r>
              <a:rPr lang="en-US" sz="2000" kern="1200" dirty="0">
                <a:solidFill>
                  <a:srgbClr val="383839"/>
                </a:solidFill>
                <a:latin typeface="Arial" charset="0"/>
                <a:ea typeface="Arial" charset="0"/>
                <a:cs typeface="Arial" charset="0"/>
              </a:rPr>
              <a:t>, or newly eligible in 9</a:t>
            </a:r>
            <a:r>
              <a:rPr lang="en-US" sz="2000" kern="1200" baseline="30000" dirty="0">
                <a:solidFill>
                  <a:srgbClr val="383839"/>
                </a:solidFill>
                <a:latin typeface="Arial" charset="0"/>
                <a:ea typeface="Arial" charset="0"/>
                <a:cs typeface="Arial" charset="0"/>
              </a:rPr>
              <a:t>th</a:t>
            </a:r>
            <a:r>
              <a:rPr lang="en-US" sz="2000" kern="1200" dirty="0">
                <a:solidFill>
                  <a:srgbClr val="383839"/>
                </a:solidFill>
                <a:latin typeface="Arial" charset="0"/>
                <a:ea typeface="Arial" charset="0"/>
                <a:cs typeface="Arial" charset="0"/>
              </a:rPr>
              <a:t> grade (foster youth </a:t>
            </a:r>
            <a:r>
              <a:rPr lang="en-US" sz="2000" kern="1200">
                <a:solidFill>
                  <a:srgbClr val="383839"/>
                </a:solidFill>
                <a:latin typeface="Arial" charset="0"/>
                <a:ea typeface="Arial" charset="0"/>
                <a:cs typeface="Arial" charset="0"/>
              </a:rPr>
              <a:t>are eligible through </a:t>
            </a:r>
            <a:r>
              <a:rPr lang="en-US" sz="2000" kern="1200" dirty="0">
                <a:solidFill>
                  <a:srgbClr val="383839"/>
                </a:solidFill>
                <a:latin typeface="Arial" charset="0"/>
                <a:ea typeface="Arial" charset="0"/>
                <a:cs typeface="Arial" charset="0"/>
              </a:rPr>
              <a:t>high school graduation).</a:t>
            </a:r>
          </a:p>
        </p:txBody>
      </p:sp>
      <p:sp>
        <p:nvSpPr>
          <p:cNvPr id="14" name="Rounded Rectangle 6"/>
          <p:cNvSpPr/>
          <p:nvPr/>
        </p:nvSpPr>
        <p:spPr>
          <a:xfrm>
            <a:off x="6772207" y="2234787"/>
            <a:ext cx="4700401" cy="10104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0640" tIns="30480" rIns="40640" bIns="30480" numCol="1" spcCol="1270" anchor="ctr" anchorCtr="0">
            <a:noAutofit/>
          </a:bodyPr>
          <a:lstStyle/>
          <a:p>
            <a:pPr lvl="0" defTabSz="711200">
              <a:lnSpc>
                <a:spcPct val="90000"/>
              </a:lnSpc>
              <a:spcBef>
                <a:spcPct val="0"/>
              </a:spcBef>
              <a:spcAft>
                <a:spcPct val="35000"/>
              </a:spcAft>
            </a:pPr>
            <a:br>
              <a:rPr lang="en-US" sz="2000" dirty="0">
                <a:solidFill>
                  <a:srgbClr val="383839"/>
                </a:solidFill>
                <a:latin typeface="Arial" charset="0"/>
                <a:ea typeface="Arial" charset="0"/>
                <a:cs typeface="Arial" charset="0"/>
              </a:rPr>
            </a:br>
            <a:r>
              <a:rPr lang="en-US" sz="2000" dirty="0">
                <a:solidFill>
                  <a:srgbClr val="383839"/>
                </a:solidFill>
                <a:latin typeface="Arial" charset="0"/>
                <a:ea typeface="Arial" charset="0"/>
                <a:cs typeface="Arial" charset="0"/>
              </a:rPr>
              <a:t>Eligible students will be automatically enrolled. </a:t>
            </a:r>
            <a:endParaRPr lang="en-US" sz="2000" kern="1200" dirty="0">
              <a:solidFill>
                <a:srgbClr val="383839"/>
              </a:solidFill>
              <a:latin typeface="Arial" charset="0"/>
              <a:ea typeface="Arial" charset="0"/>
              <a:cs typeface="Arial" charset="0"/>
            </a:endParaRPr>
          </a:p>
        </p:txBody>
      </p:sp>
      <p:sp>
        <p:nvSpPr>
          <p:cNvPr id="15" name="Rectangle 14"/>
          <p:cNvSpPr/>
          <p:nvPr/>
        </p:nvSpPr>
        <p:spPr>
          <a:xfrm rot="16200000">
            <a:off x="4622222" y="2049279"/>
            <a:ext cx="1063112" cy="584775"/>
          </a:xfrm>
          <a:prstGeom prst="rect">
            <a:avLst/>
          </a:prstGeom>
        </p:spPr>
        <p:txBody>
          <a:bodyPr wrap="none">
            <a:spAutoFit/>
          </a:bodyPr>
          <a:lstStyle/>
          <a:p>
            <a:r>
              <a:rPr lang="en-US" sz="3200" b="1" dirty="0">
                <a:solidFill>
                  <a:srgbClr val="38C6F4"/>
                </a:solidFill>
                <a:latin typeface="Arial Narrow" charset="0"/>
                <a:ea typeface="Arial Narrow" charset="0"/>
                <a:cs typeface="Arial Narrow" charset="0"/>
              </a:rPr>
              <a:t>STEP</a:t>
            </a:r>
            <a:endParaRPr lang="en-US" sz="3200" b="1" dirty="0">
              <a:solidFill>
                <a:srgbClr val="38C6F4"/>
              </a:solidFill>
            </a:endParaRPr>
          </a:p>
        </p:txBody>
      </p:sp>
      <p:sp>
        <p:nvSpPr>
          <p:cNvPr id="17" name="TextBox 16"/>
          <p:cNvSpPr txBox="1"/>
          <p:nvPr/>
        </p:nvSpPr>
        <p:spPr>
          <a:xfrm>
            <a:off x="5263434" y="3533709"/>
            <a:ext cx="1530298" cy="2062103"/>
          </a:xfrm>
          <a:prstGeom prst="rect">
            <a:avLst/>
          </a:prstGeom>
          <a:noFill/>
        </p:spPr>
        <p:txBody>
          <a:bodyPr wrap="square" rtlCol="0">
            <a:spAutoFit/>
          </a:bodyPr>
          <a:lstStyle/>
          <a:p>
            <a:r>
              <a:rPr lang="en-US" sz="11000" b="1" dirty="0">
                <a:solidFill>
                  <a:srgbClr val="38C6F4"/>
                </a:solidFill>
              </a:rPr>
              <a:t>2.</a:t>
            </a:r>
          </a:p>
          <a:p>
            <a:endParaRPr lang="en-US" dirty="0"/>
          </a:p>
        </p:txBody>
      </p:sp>
      <p:sp>
        <p:nvSpPr>
          <p:cNvPr id="18" name="Rounded Rectangle 4"/>
          <p:cNvSpPr/>
          <p:nvPr/>
        </p:nvSpPr>
        <p:spPr>
          <a:xfrm>
            <a:off x="6802502" y="3898920"/>
            <a:ext cx="4386772" cy="3882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0640" tIns="30480" rIns="40640" bIns="30480" numCol="1" spcCol="1270" anchor="ctr" anchorCtr="0">
            <a:noAutofit/>
          </a:bodyPr>
          <a:lstStyle/>
          <a:p>
            <a:pPr lvl="0" defTabSz="711200">
              <a:lnSpc>
                <a:spcPct val="90000"/>
              </a:lnSpc>
              <a:spcBef>
                <a:spcPct val="0"/>
              </a:spcBef>
              <a:spcAft>
                <a:spcPct val="35000"/>
              </a:spcAft>
            </a:pPr>
            <a:r>
              <a:rPr lang="en-US" sz="2000" kern="1200" dirty="0">
                <a:solidFill>
                  <a:srgbClr val="383839"/>
                </a:solidFill>
                <a:latin typeface="Arial" charset="0"/>
                <a:ea typeface="Arial" charset="0"/>
                <a:cs typeface="Arial" charset="0"/>
              </a:rPr>
              <a:t>Fulfill the College Bound Pledge.</a:t>
            </a:r>
          </a:p>
        </p:txBody>
      </p:sp>
      <p:sp>
        <p:nvSpPr>
          <p:cNvPr id="19" name="Rounded Rectangle 6"/>
          <p:cNvSpPr/>
          <p:nvPr/>
        </p:nvSpPr>
        <p:spPr>
          <a:xfrm>
            <a:off x="6800643" y="4428091"/>
            <a:ext cx="4349569" cy="88892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0640" tIns="30480" rIns="40640" bIns="30480" numCol="1" spcCol="1270" anchor="ctr" anchorCtr="0">
            <a:noAutofit/>
          </a:bodyPr>
          <a:lstStyle/>
          <a:p>
            <a:pPr lvl="0" defTabSz="711200">
              <a:lnSpc>
                <a:spcPct val="90000"/>
              </a:lnSpc>
              <a:spcBef>
                <a:spcPct val="0"/>
              </a:spcBef>
              <a:spcAft>
                <a:spcPct val="35000"/>
              </a:spcAft>
            </a:pPr>
            <a:r>
              <a:rPr lang="en-US" sz="2000" kern="1200" dirty="0">
                <a:solidFill>
                  <a:srgbClr val="383839"/>
                </a:solidFill>
                <a:latin typeface="Arial" charset="0"/>
                <a:ea typeface="Arial" charset="0"/>
                <a:cs typeface="Arial" charset="0"/>
              </a:rPr>
              <a:t>Meet income requirements; verified by the college using information from FAFSA or WASFA. </a:t>
            </a:r>
          </a:p>
        </p:txBody>
      </p:sp>
      <p:sp>
        <p:nvSpPr>
          <p:cNvPr id="20" name="Rounded Rectangle 8"/>
          <p:cNvSpPr/>
          <p:nvPr/>
        </p:nvSpPr>
        <p:spPr>
          <a:xfrm>
            <a:off x="6804204" y="5457977"/>
            <a:ext cx="4670452" cy="78163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0640" tIns="30480" rIns="40640" bIns="30480" numCol="1" spcCol="1270" anchor="ctr" anchorCtr="0">
            <a:noAutofit/>
          </a:bodyPr>
          <a:lstStyle/>
          <a:p>
            <a:pPr lvl="0" defTabSz="711200">
              <a:lnSpc>
                <a:spcPct val="90000"/>
              </a:lnSpc>
              <a:spcBef>
                <a:spcPct val="0"/>
              </a:spcBef>
              <a:spcAft>
                <a:spcPct val="35000"/>
              </a:spcAft>
            </a:pPr>
            <a:r>
              <a:rPr lang="en-US" sz="2000" kern="1200" dirty="0">
                <a:solidFill>
                  <a:srgbClr val="383839"/>
                </a:solidFill>
                <a:latin typeface="Arial" charset="0"/>
                <a:ea typeface="Arial" charset="0"/>
                <a:cs typeface="Arial" charset="0"/>
              </a:rPr>
              <a:t>Be accepted to and attend an eligible college within one year of graduating high school. </a:t>
            </a:r>
          </a:p>
        </p:txBody>
      </p:sp>
      <p:sp>
        <p:nvSpPr>
          <p:cNvPr id="21" name="Rectangle 20"/>
          <p:cNvSpPr/>
          <p:nvPr/>
        </p:nvSpPr>
        <p:spPr>
          <a:xfrm rot="16200000">
            <a:off x="4531737" y="4226845"/>
            <a:ext cx="1063112" cy="584775"/>
          </a:xfrm>
          <a:prstGeom prst="rect">
            <a:avLst/>
          </a:prstGeom>
        </p:spPr>
        <p:txBody>
          <a:bodyPr wrap="none">
            <a:spAutoFit/>
          </a:bodyPr>
          <a:lstStyle/>
          <a:p>
            <a:r>
              <a:rPr lang="en-US" sz="3200" b="1" dirty="0">
                <a:solidFill>
                  <a:srgbClr val="38C6F4"/>
                </a:solidFill>
                <a:latin typeface="Arial Narrow" charset="0"/>
                <a:ea typeface="Arial Narrow" charset="0"/>
                <a:cs typeface="Arial Narrow" charset="0"/>
              </a:rPr>
              <a:t>STEP</a:t>
            </a:r>
            <a:endParaRPr lang="en-US" sz="3200" b="1" dirty="0">
              <a:solidFill>
                <a:srgbClr val="38C6F4"/>
              </a:solidFill>
            </a:endParaRPr>
          </a:p>
        </p:txBody>
      </p:sp>
      <p:pic>
        <p:nvPicPr>
          <p:cNvPr id="16" name="Picture 15">
            <a:extLst>
              <a:ext uri="{FF2B5EF4-FFF2-40B4-BE49-F238E27FC236}">
                <a16:creationId xmlns:a16="http://schemas.microsoft.com/office/drawing/2014/main" id="{F0E7E3C3-07AD-47E9-9BF7-4790F7C163B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1769" y="4287128"/>
            <a:ext cx="3000346" cy="1493063"/>
          </a:xfrm>
          <a:prstGeom prst="rect">
            <a:avLst/>
          </a:prstGeom>
        </p:spPr>
      </p:pic>
    </p:spTree>
    <p:extLst>
      <p:ext uri="{BB962C8B-B14F-4D97-AF65-F5344CB8AC3E}">
        <p14:creationId xmlns:p14="http://schemas.microsoft.com/office/powerpoint/2010/main" val="4046779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68291" y="0"/>
            <a:ext cx="6123709" cy="3272439"/>
          </a:xfrm>
          <a:prstGeom prst="rect">
            <a:avLst/>
          </a:prstGeom>
          <a:solidFill>
            <a:srgbClr val="D2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2967334"/>
            <a:ext cx="12192000" cy="3890665"/>
          </a:xfrm>
          <a:prstGeom prst="rect">
            <a:avLst/>
          </a:prstGeom>
          <a:solidFill>
            <a:srgbClr val="3650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8C6F4"/>
              </a:solidFill>
            </a:endParaRPr>
          </a:p>
        </p:txBody>
      </p:sp>
      <p:sp>
        <p:nvSpPr>
          <p:cNvPr id="7" name="TextBox 6"/>
          <p:cNvSpPr txBox="1"/>
          <p:nvPr/>
        </p:nvSpPr>
        <p:spPr>
          <a:xfrm>
            <a:off x="434424" y="3620385"/>
            <a:ext cx="11158133" cy="523220"/>
          </a:xfrm>
          <a:prstGeom prst="rect">
            <a:avLst/>
          </a:prstGeom>
          <a:noFill/>
        </p:spPr>
        <p:txBody>
          <a:bodyPr wrap="square" rtlCol="0">
            <a:spAutoFit/>
          </a:bodyPr>
          <a:lstStyle/>
          <a:p>
            <a:pPr algn="ctr"/>
            <a:r>
              <a:rPr lang="en-US" sz="2800" b="1" dirty="0">
                <a:solidFill>
                  <a:schemeClr val="bg1"/>
                </a:solidFill>
                <a:latin typeface="Avenir LT Std 55 Roman" panose="020B0503020203020204" pitchFamily="34" charset="0"/>
              </a:rPr>
              <a:t>DOES COVER</a:t>
            </a:r>
            <a:endParaRPr lang="en-US" b="1" dirty="0">
              <a:solidFill>
                <a:schemeClr val="bg1"/>
              </a:solidFill>
              <a:latin typeface="Avenir LT Std 55 Roman" panose="020B0503020203020204" pitchFamily="34" charset="0"/>
            </a:endParaRPr>
          </a:p>
        </p:txBody>
      </p:sp>
      <p:sp>
        <p:nvSpPr>
          <p:cNvPr id="8" name="TextBox 7"/>
          <p:cNvSpPr txBox="1"/>
          <p:nvPr/>
        </p:nvSpPr>
        <p:spPr>
          <a:xfrm>
            <a:off x="6736804" y="557015"/>
            <a:ext cx="4541855" cy="2062103"/>
          </a:xfrm>
          <a:prstGeom prst="rect">
            <a:avLst/>
          </a:prstGeom>
          <a:noFill/>
        </p:spPr>
        <p:txBody>
          <a:bodyPr wrap="square" rtlCol="0">
            <a:spAutoFit/>
          </a:bodyPr>
          <a:lstStyle/>
          <a:p>
            <a:r>
              <a:rPr lang="en-US" sz="2800" b="1" dirty="0">
                <a:solidFill>
                  <a:srgbClr val="3650A2"/>
                </a:solidFill>
                <a:latin typeface="Arial Narrow" panose="020B0606020202030204" pitchFamily="34" charset="0"/>
              </a:rPr>
              <a:t>DOES NOT COVER</a:t>
            </a:r>
            <a:endParaRPr lang="en-US" b="1" dirty="0">
              <a:solidFill>
                <a:srgbClr val="3650A2"/>
              </a:solidFill>
              <a:latin typeface="Avenir LT Std 55 Roman" panose="020B0503020203020204" pitchFamily="34" charset="0"/>
            </a:endParaRPr>
          </a:p>
          <a:p>
            <a:r>
              <a:rPr lang="en-US" sz="2000" dirty="0">
                <a:solidFill>
                  <a:srgbClr val="3650A2"/>
                </a:solidFill>
                <a:latin typeface="+mj-lt"/>
              </a:rPr>
              <a:t>Housing</a:t>
            </a:r>
          </a:p>
          <a:p>
            <a:r>
              <a:rPr lang="en-US" sz="2000" dirty="0">
                <a:solidFill>
                  <a:srgbClr val="3650A2"/>
                </a:solidFill>
                <a:latin typeface="+mj-lt"/>
              </a:rPr>
              <a:t>Meal Plan</a:t>
            </a:r>
          </a:p>
          <a:p>
            <a:r>
              <a:rPr lang="en-US" sz="2000" dirty="0">
                <a:solidFill>
                  <a:srgbClr val="3650A2"/>
                </a:solidFill>
                <a:latin typeface="+mj-lt"/>
              </a:rPr>
              <a:t>Transportation</a:t>
            </a:r>
          </a:p>
          <a:p>
            <a:r>
              <a:rPr lang="en-US" sz="2000" dirty="0">
                <a:solidFill>
                  <a:srgbClr val="3650A2"/>
                </a:solidFill>
                <a:latin typeface="+mj-lt"/>
              </a:rPr>
              <a:t>Health care / Insurance</a:t>
            </a:r>
          </a:p>
          <a:p>
            <a:r>
              <a:rPr lang="en-US" sz="2000" dirty="0">
                <a:solidFill>
                  <a:srgbClr val="3650A2"/>
                </a:solidFill>
                <a:latin typeface="+mj-lt"/>
              </a:rPr>
              <a:t>Non-mandatory fees</a:t>
            </a:r>
          </a:p>
        </p:txBody>
      </p:sp>
      <p:sp>
        <p:nvSpPr>
          <p:cNvPr id="10" name="Title 1"/>
          <p:cNvSpPr txBox="1">
            <a:spLocks/>
          </p:cNvSpPr>
          <p:nvPr/>
        </p:nvSpPr>
        <p:spPr>
          <a:xfrm>
            <a:off x="627151" y="1159659"/>
            <a:ext cx="5231274" cy="1760220"/>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3200" b="1" kern="1200" cap="all" spc="-120" baseline="0">
                <a:solidFill>
                  <a:srgbClr val="3650A2"/>
                </a:solidFill>
                <a:latin typeface="Century Gothic" panose="020B0502020202020204" pitchFamily="34" charset="0"/>
                <a:ea typeface="+mj-ea"/>
                <a:cs typeface="+mj-cs"/>
              </a:defRPr>
            </a:lvl1pPr>
          </a:lstStyle>
          <a:p>
            <a:r>
              <a:rPr lang="en-US" sz="5400" b="0" dirty="0">
                <a:latin typeface="Arial" charset="0"/>
                <a:ea typeface="Arial" charset="0"/>
                <a:cs typeface="Arial" charset="0"/>
              </a:rPr>
              <a:t>WHAT DOES </a:t>
            </a:r>
          </a:p>
          <a:p>
            <a:r>
              <a:rPr lang="en-US" sz="5400" b="0" dirty="0">
                <a:latin typeface="Arial" charset="0"/>
                <a:ea typeface="Arial" charset="0"/>
                <a:cs typeface="Arial" charset="0"/>
              </a:rPr>
              <a:t>IT </a:t>
            </a:r>
            <a:r>
              <a:rPr lang="en-US" sz="5400" dirty="0">
                <a:latin typeface="Arial" charset="0"/>
                <a:ea typeface="Arial" charset="0"/>
                <a:cs typeface="Arial" charset="0"/>
              </a:rPr>
              <a:t>COVER?</a:t>
            </a:r>
            <a:r>
              <a:rPr lang="en-US" sz="5400" b="0" dirty="0">
                <a:latin typeface="Arial" charset="0"/>
                <a:ea typeface="Arial" charset="0"/>
                <a:cs typeface="Arial" charset="0"/>
              </a:rPr>
              <a:t> </a:t>
            </a:r>
            <a:br>
              <a:rPr lang="en-US" sz="4400" b="0" dirty="0">
                <a:latin typeface="Arial" charset="0"/>
                <a:ea typeface="Arial" charset="0"/>
                <a:cs typeface="Arial" charset="0"/>
              </a:rPr>
            </a:br>
            <a:endParaRPr lang="en-US" sz="4400" b="0" dirty="0">
              <a:latin typeface="Arial" charset="0"/>
              <a:ea typeface="Arial" charset="0"/>
              <a:cs typeface="Arial" charset="0"/>
            </a:endParaRPr>
          </a:p>
        </p:txBody>
      </p:sp>
      <p:sp>
        <p:nvSpPr>
          <p:cNvPr id="2" name="TextBox 1"/>
          <p:cNvSpPr txBox="1"/>
          <p:nvPr/>
        </p:nvSpPr>
        <p:spPr>
          <a:xfrm>
            <a:off x="1233135" y="4766739"/>
            <a:ext cx="3142289" cy="1200329"/>
          </a:xfrm>
          <a:prstGeom prst="rect">
            <a:avLst/>
          </a:prstGeom>
          <a:noFill/>
        </p:spPr>
        <p:txBody>
          <a:bodyPr wrap="square" rtlCol="0">
            <a:spAutoFit/>
          </a:bodyPr>
          <a:lstStyle/>
          <a:p>
            <a:pPr algn="ctr"/>
            <a:r>
              <a:rPr lang="en-US" sz="2800" b="1" cap="all" dirty="0">
                <a:solidFill>
                  <a:schemeClr val="bg1"/>
                </a:solidFill>
              </a:rPr>
              <a:t>Average cost of tuition</a:t>
            </a:r>
          </a:p>
          <a:p>
            <a:pPr algn="ctr"/>
            <a:r>
              <a:rPr lang="en-US" sz="1600" dirty="0">
                <a:solidFill>
                  <a:schemeClr val="bg1"/>
                </a:solidFill>
              </a:rPr>
              <a:t>(public rates)</a:t>
            </a:r>
            <a:endParaRPr lang="en-US" sz="2400" dirty="0">
              <a:solidFill>
                <a:schemeClr val="bg1"/>
              </a:solidFill>
            </a:endParaRPr>
          </a:p>
        </p:txBody>
      </p:sp>
      <p:sp>
        <p:nvSpPr>
          <p:cNvPr id="14" name="TextBox 13"/>
          <p:cNvSpPr txBox="1"/>
          <p:nvPr/>
        </p:nvSpPr>
        <p:spPr>
          <a:xfrm>
            <a:off x="4444779" y="5194248"/>
            <a:ext cx="3142289" cy="1384995"/>
          </a:xfrm>
          <a:prstGeom prst="rect">
            <a:avLst/>
          </a:prstGeom>
          <a:noFill/>
        </p:spPr>
        <p:txBody>
          <a:bodyPr wrap="square" rtlCol="0">
            <a:spAutoFit/>
          </a:bodyPr>
          <a:lstStyle/>
          <a:p>
            <a:pPr algn="ctr"/>
            <a:r>
              <a:rPr lang="en-US" sz="2800" b="1" cap="all" dirty="0">
                <a:solidFill>
                  <a:schemeClr val="bg1"/>
                </a:solidFill>
              </a:rPr>
              <a:t>Some </a:t>
            </a:r>
          </a:p>
          <a:p>
            <a:pPr algn="ctr"/>
            <a:r>
              <a:rPr lang="en-US" sz="2800" b="1" cap="all" dirty="0">
                <a:solidFill>
                  <a:schemeClr val="bg1"/>
                </a:solidFill>
              </a:rPr>
              <a:t>college </a:t>
            </a:r>
          </a:p>
          <a:p>
            <a:pPr algn="ctr"/>
            <a:r>
              <a:rPr lang="en-US" sz="2800" b="1" cap="all" dirty="0">
                <a:solidFill>
                  <a:schemeClr val="bg1"/>
                </a:solidFill>
              </a:rPr>
              <a:t>fees</a:t>
            </a:r>
            <a:endParaRPr lang="en-US" sz="2800" cap="all" dirty="0">
              <a:solidFill>
                <a:schemeClr val="bg1"/>
              </a:solidFill>
            </a:endParaRPr>
          </a:p>
        </p:txBody>
      </p:sp>
      <p:sp>
        <p:nvSpPr>
          <p:cNvPr id="15" name="TextBox 14"/>
          <p:cNvSpPr txBox="1"/>
          <p:nvPr/>
        </p:nvSpPr>
        <p:spPr>
          <a:xfrm>
            <a:off x="7615491" y="4766739"/>
            <a:ext cx="3142289" cy="1231106"/>
          </a:xfrm>
          <a:prstGeom prst="rect">
            <a:avLst/>
          </a:prstGeom>
          <a:noFill/>
        </p:spPr>
        <p:txBody>
          <a:bodyPr wrap="square" rtlCol="0">
            <a:spAutoFit/>
          </a:bodyPr>
          <a:lstStyle/>
          <a:p>
            <a:pPr algn="ctr"/>
            <a:r>
              <a:rPr lang="en-US" sz="2800" b="1" cap="all" dirty="0">
                <a:solidFill>
                  <a:schemeClr val="bg1"/>
                </a:solidFill>
              </a:rPr>
              <a:t>Small book allowance</a:t>
            </a:r>
          </a:p>
          <a:p>
            <a:endParaRPr lang="en-US" dirty="0"/>
          </a:p>
        </p:txBody>
      </p:sp>
      <p:sp>
        <p:nvSpPr>
          <p:cNvPr id="16" name="Oval 15"/>
          <p:cNvSpPr/>
          <p:nvPr/>
        </p:nvSpPr>
        <p:spPr>
          <a:xfrm>
            <a:off x="4253511" y="3331824"/>
            <a:ext cx="3524827" cy="1097973"/>
          </a:xfrm>
          <a:prstGeom prst="ellipse">
            <a:avLst/>
          </a:prstGeom>
          <a:noFill/>
          <a:ln w="38100">
            <a:solidFill>
              <a:srgbClr val="38C6F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6725919" y="3552406"/>
            <a:ext cx="2691894" cy="2165472"/>
            <a:chOff x="7900896" y="2798827"/>
            <a:chExt cx="2691894" cy="2165472"/>
          </a:xfrm>
        </p:grpSpPr>
        <p:sp>
          <p:nvSpPr>
            <p:cNvPr id="18" name="Arc 17"/>
            <p:cNvSpPr/>
            <p:nvPr/>
          </p:nvSpPr>
          <p:spPr>
            <a:xfrm>
              <a:off x="7900896" y="2798827"/>
              <a:ext cx="2446317" cy="2165472"/>
            </a:xfrm>
            <a:prstGeom prst="arc">
              <a:avLst/>
            </a:prstGeom>
            <a:ln w="38100">
              <a:solidFill>
                <a:srgbClr val="38C6F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9" name="Straight Connector 18"/>
            <p:cNvCxnSpPr/>
            <p:nvPr/>
          </p:nvCxnSpPr>
          <p:spPr>
            <a:xfrm>
              <a:off x="10018206" y="3669475"/>
              <a:ext cx="329007" cy="212088"/>
            </a:xfrm>
            <a:prstGeom prst="line">
              <a:avLst/>
            </a:prstGeom>
            <a:ln w="38100">
              <a:solidFill>
                <a:srgbClr val="38C6F4"/>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10347214" y="3669475"/>
              <a:ext cx="245576" cy="212088"/>
            </a:xfrm>
            <a:prstGeom prst="line">
              <a:avLst/>
            </a:prstGeom>
            <a:ln w="38100">
              <a:solidFill>
                <a:srgbClr val="38C6F4"/>
              </a:solidFill>
            </a:ln>
          </p:spPr>
          <p:style>
            <a:lnRef idx="1">
              <a:schemeClr val="accent1"/>
            </a:lnRef>
            <a:fillRef idx="0">
              <a:schemeClr val="accent1"/>
            </a:fillRef>
            <a:effectRef idx="0">
              <a:schemeClr val="accent1"/>
            </a:effectRef>
            <a:fontRef idx="minor">
              <a:schemeClr val="tx1"/>
            </a:fontRef>
          </p:style>
        </p:cxnSp>
      </p:grpSp>
      <p:grpSp>
        <p:nvGrpSpPr>
          <p:cNvPr id="21" name="Group 20"/>
          <p:cNvGrpSpPr/>
          <p:nvPr/>
        </p:nvGrpSpPr>
        <p:grpSpPr>
          <a:xfrm flipH="1">
            <a:off x="2624036" y="3552406"/>
            <a:ext cx="2663280" cy="2142454"/>
            <a:chOff x="7900896" y="2798827"/>
            <a:chExt cx="2691894" cy="2165472"/>
          </a:xfrm>
        </p:grpSpPr>
        <p:sp>
          <p:nvSpPr>
            <p:cNvPr id="22" name="Arc 21"/>
            <p:cNvSpPr/>
            <p:nvPr/>
          </p:nvSpPr>
          <p:spPr>
            <a:xfrm>
              <a:off x="7900896" y="2798827"/>
              <a:ext cx="2446317" cy="2165472"/>
            </a:xfrm>
            <a:prstGeom prst="arc">
              <a:avLst/>
            </a:prstGeom>
            <a:ln w="38100">
              <a:solidFill>
                <a:srgbClr val="38C6F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23" name="Straight Connector 22"/>
            <p:cNvCxnSpPr/>
            <p:nvPr/>
          </p:nvCxnSpPr>
          <p:spPr>
            <a:xfrm>
              <a:off x="10018206" y="3669475"/>
              <a:ext cx="329007" cy="212088"/>
            </a:xfrm>
            <a:prstGeom prst="line">
              <a:avLst/>
            </a:prstGeom>
            <a:ln w="38100">
              <a:solidFill>
                <a:srgbClr val="38C6F4"/>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a:off x="10347214" y="3669475"/>
              <a:ext cx="245576" cy="212088"/>
            </a:xfrm>
            <a:prstGeom prst="line">
              <a:avLst/>
            </a:prstGeom>
            <a:ln w="38100">
              <a:solidFill>
                <a:srgbClr val="38C6F4"/>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p:nvGrpSpPr>
        <p:grpSpPr>
          <a:xfrm>
            <a:off x="5736942" y="4512695"/>
            <a:ext cx="488544" cy="603098"/>
            <a:chOff x="5813142" y="3014639"/>
            <a:chExt cx="488544" cy="980754"/>
          </a:xfrm>
        </p:grpSpPr>
        <p:cxnSp>
          <p:nvCxnSpPr>
            <p:cNvPr id="26" name="Straight Connector 25"/>
            <p:cNvCxnSpPr/>
            <p:nvPr/>
          </p:nvCxnSpPr>
          <p:spPr>
            <a:xfrm>
              <a:off x="6056109" y="3014639"/>
              <a:ext cx="0" cy="953995"/>
            </a:xfrm>
            <a:prstGeom prst="line">
              <a:avLst/>
            </a:prstGeom>
            <a:ln w="38100">
              <a:solidFill>
                <a:srgbClr val="38C6F4"/>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6056109" y="3785559"/>
              <a:ext cx="245577" cy="209834"/>
            </a:xfrm>
            <a:prstGeom prst="line">
              <a:avLst/>
            </a:prstGeom>
            <a:ln w="38100">
              <a:solidFill>
                <a:srgbClr val="38C6F4"/>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5813142" y="3785559"/>
              <a:ext cx="242966" cy="209834"/>
            </a:xfrm>
            <a:prstGeom prst="line">
              <a:avLst/>
            </a:prstGeom>
            <a:ln w="38100">
              <a:solidFill>
                <a:srgbClr val="38C6F4"/>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61086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16" descr="Image result for gonzaga university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Rectangle 23"/>
          <p:cNvSpPr/>
          <p:nvPr/>
        </p:nvSpPr>
        <p:spPr>
          <a:xfrm>
            <a:off x="3" y="0"/>
            <a:ext cx="3214114" cy="6858000"/>
          </a:xfrm>
          <a:prstGeom prst="rect">
            <a:avLst/>
          </a:prstGeom>
          <a:solidFill>
            <a:srgbClr val="D2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8C6F4"/>
              </a:solidFill>
            </a:endParaRPr>
          </a:p>
        </p:txBody>
      </p:sp>
      <p:sp>
        <p:nvSpPr>
          <p:cNvPr id="25" name="Rectangle 24"/>
          <p:cNvSpPr/>
          <p:nvPr/>
        </p:nvSpPr>
        <p:spPr>
          <a:xfrm>
            <a:off x="4" y="6007100"/>
            <a:ext cx="12191996" cy="850900"/>
          </a:xfrm>
          <a:prstGeom prst="rect">
            <a:avLst/>
          </a:prstGeom>
          <a:solidFill>
            <a:srgbClr val="38C6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itle 1"/>
          <p:cNvSpPr>
            <a:spLocks noGrp="1"/>
          </p:cNvSpPr>
          <p:nvPr>
            <p:ph type="title"/>
          </p:nvPr>
        </p:nvSpPr>
        <p:spPr>
          <a:xfrm>
            <a:off x="225290" y="2079858"/>
            <a:ext cx="3136519" cy="2007721"/>
          </a:xfrm>
        </p:spPr>
        <p:txBody>
          <a:bodyPr>
            <a:normAutofit/>
          </a:bodyPr>
          <a:lstStyle/>
          <a:p>
            <a:r>
              <a:rPr lang="en-US" sz="4500" b="1" cap="all" dirty="0">
                <a:solidFill>
                  <a:srgbClr val="3650A2"/>
                </a:solidFill>
                <a:latin typeface="Arial" panose="020B0604020202020204" pitchFamily="34" charset="0"/>
                <a:cs typeface="Arial" panose="020B0604020202020204" pitchFamily="34" charset="0"/>
              </a:rPr>
              <a:t>Where</a:t>
            </a:r>
            <a:r>
              <a:rPr lang="en-US" sz="4500" cap="all" dirty="0">
                <a:solidFill>
                  <a:srgbClr val="3650A2"/>
                </a:solidFill>
                <a:latin typeface="Arial" panose="020B0604020202020204" pitchFamily="34" charset="0"/>
                <a:cs typeface="Arial" panose="020B0604020202020204" pitchFamily="34" charset="0"/>
              </a:rPr>
              <a:t> </a:t>
            </a:r>
            <a:br>
              <a:rPr lang="en-US" sz="4500" cap="all" dirty="0">
                <a:solidFill>
                  <a:srgbClr val="3650A2"/>
                </a:solidFill>
                <a:latin typeface="Arial" panose="020B0604020202020204" pitchFamily="34" charset="0"/>
                <a:cs typeface="Arial" panose="020B0604020202020204" pitchFamily="34" charset="0"/>
              </a:rPr>
            </a:br>
            <a:r>
              <a:rPr lang="en-US" sz="4500" cap="all" dirty="0">
                <a:solidFill>
                  <a:srgbClr val="3650A2"/>
                </a:solidFill>
                <a:latin typeface="Arial" panose="020B0604020202020204" pitchFamily="34" charset="0"/>
                <a:cs typeface="Arial" panose="020B0604020202020204" pitchFamily="34" charset="0"/>
              </a:rPr>
              <a:t>Can You </a:t>
            </a:r>
            <a:br>
              <a:rPr lang="en-US" sz="4500" cap="all" dirty="0">
                <a:solidFill>
                  <a:srgbClr val="3650A2"/>
                </a:solidFill>
                <a:latin typeface="Arial" panose="020B0604020202020204" pitchFamily="34" charset="0"/>
                <a:cs typeface="Arial" panose="020B0604020202020204" pitchFamily="34" charset="0"/>
              </a:rPr>
            </a:br>
            <a:r>
              <a:rPr lang="en-US" sz="4500" cap="all" dirty="0">
                <a:solidFill>
                  <a:srgbClr val="3650A2"/>
                </a:solidFill>
                <a:latin typeface="Arial" panose="020B0604020202020204" pitchFamily="34" charset="0"/>
                <a:cs typeface="Arial" panose="020B0604020202020204" pitchFamily="34" charset="0"/>
              </a:rPr>
              <a:t>Use It? </a:t>
            </a:r>
          </a:p>
        </p:txBody>
      </p:sp>
      <p:sp>
        <p:nvSpPr>
          <p:cNvPr id="27" name="TextBox 26"/>
          <p:cNvSpPr txBox="1"/>
          <p:nvPr/>
        </p:nvSpPr>
        <p:spPr>
          <a:xfrm>
            <a:off x="3426370" y="465039"/>
            <a:ext cx="8440739" cy="1077218"/>
          </a:xfrm>
          <a:prstGeom prst="rect">
            <a:avLst/>
          </a:prstGeom>
          <a:noFill/>
        </p:spPr>
        <p:txBody>
          <a:bodyPr wrap="square" rtlCol="0">
            <a:spAutoFit/>
          </a:bodyPr>
          <a:lstStyle/>
          <a:p>
            <a:pPr algn="ctr"/>
            <a:r>
              <a:rPr lang="en-US" sz="3200" dirty="0">
                <a:solidFill>
                  <a:srgbClr val="3650A2"/>
                </a:solidFill>
                <a:latin typeface="Arial Narrow" panose="020B0606020202030204" pitchFamily="34" charset="0"/>
              </a:rPr>
              <a:t>There are over 65 college and universities where you can use the </a:t>
            </a:r>
            <a:r>
              <a:rPr lang="en-US" sz="3200" b="1" dirty="0">
                <a:solidFill>
                  <a:srgbClr val="3650A2"/>
                </a:solidFill>
                <a:latin typeface="Arial Narrow" panose="020B0606020202030204" pitchFamily="34" charset="0"/>
              </a:rPr>
              <a:t>College Bound Scholarship</a:t>
            </a:r>
          </a:p>
        </p:txBody>
      </p:sp>
      <p:pic>
        <p:nvPicPr>
          <p:cNvPr id="28" name="Picture 2" descr="Image result for central washington university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26370" y="2285703"/>
            <a:ext cx="2055063" cy="433397"/>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4" descr="Image result for eastern washington university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11842" y="2186219"/>
            <a:ext cx="1954580" cy="632365"/>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6" descr="Image result for evergreen state college  logo"/>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966439" y="2259127"/>
            <a:ext cx="2085207" cy="486548"/>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8" descr="Image result for western washington university logo"/>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27095" y="4068239"/>
            <a:ext cx="1341629" cy="675287"/>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10" descr="Image result for washington state university logo"/>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566142" y="2964465"/>
            <a:ext cx="2245981" cy="935826"/>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12" descr="Image result for university of washington logo"/>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876684" y="3200320"/>
            <a:ext cx="2264716" cy="464117"/>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18" descr="Image result for gonzaga university logo"/>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489611" y="5014957"/>
            <a:ext cx="1484522" cy="498799"/>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20" descr="Image result for pacific lutheran university logo"/>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634913" y="2098067"/>
            <a:ext cx="858588" cy="850002"/>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22" descr="Image result for seattle university logo"/>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688551" y="5024176"/>
            <a:ext cx="1530700" cy="433167"/>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24" descr="Image result for whitman college logo"/>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8897731" y="5030924"/>
            <a:ext cx="1709260" cy="490462"/>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26" descr="Image result for bates technical college logo"/>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548715" y="4252829"/>
            <a:ext cx="1363227" cy="329704"/>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8" descr="Image result for whatcom community college logo"/>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565878" y="3208892"/>
            <a:ext cx="1776046" cy="446972"/>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32" descr="Image result for north seattle community college logo"/>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5249291" y="4091703"/>
            <a:ext cx="1157070" cy="758145"/>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34" descr="Image result for gene juarez logo"/>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0440003" y="3111372"/>
            <a:ext cx="1307497" cy="748567"/>
          </a:xfrm>
          <a:prstGeom prst="rect">
            <a:avLst/>
          </a:prstGeom>
          <a:noFill/>
          <a:extLst>
            <a:ext uri="{909E8E84-426E-40DD-AFC4-6F175D3DCCD1}">
              <a14:hiddenFill xmlns:a14="http://schemas.microsoft.com/office/drawing/2010/main">
                <a:solidFill>
                  <a:srgbClr val="FFFFFF"/>
                </a:solidFill>
              </a14:hiddenFill>
            </a:ext>
          </a:extLst>
        </p:spPr>
      </p:pic>
      <p:sp>
        <p:nvSpPr>
          <p:cNvPr id="43" name="TextBox 42"/>
          <p:cNvSpPr txBox="1"/>
          <p:nvPr/>
        </p:nvSpPr>
        <p:spPr>
          <a:xfrm>
            <a:off x="3297001" y="6230652"/>
            <a:ext cx="8552409" cy="353943"/>
          </a:xfrm>
          <a:prstGeom prst="rect">
            <a:avLst/>
          </a:prstGeom>
          <a:noFill/>
        </p:spPr>
        <p:txBody>
          <a:bodyPr wrap="square" rtlCol="0">
            <a:spAutoFit/>
          </a:bodyPr>
          <a:lstStyle/>
          <a:p>
            <a:r>
              <a:rPr lang="en-US" sz="1700" dirty="0">
                <a:solidFill>
                  <a:srgbClr val="FFFFFF"/>
                </a:solidFill>
                <a:latin typeface="+mj-lt"/>
              </a:rPr>
              <a:t>And </a:t>
            </a:r>
            <a:r>
              <a:rPr lang="en-US" sz="1700" u="sng" dirty="0">
                <a:solidFill>
                  <a:srgbClr val="FFFFFF"/>
                </a:solidFill>
                <a:latin typeface="+mj-lt"/>
              </a:rPr>
              <a:t>more</a:t>
            </a:r>
            <a:r>
              <a:rPr lang="en-US" sz="1700" dirty="0">
                <a:solidFill>
                  <a:srgbClr val="FFFFFF"/>
                </a:solidFill>
                <a:latin typeface="+mj-lt"/>
              </a:rPr>
              <a:t>... You can find a list online at </a:t>
            </a:r>
            <a:r>
              <a:rPr lang="en-US" sz="1700" b="1" u="sng" dirty="0">
                <a:solidFill>
                  <a:srgbClr val="3650A2"/>
                </a:solidFill>
                <a:latin typeface="+mj-lt"/>
              </a:rPr>
              <a:t>www.wsac.wa.gov/sfa-institutions</a:t>
            </a:r>
          </a:p>
        </p:txBody>
      </p:sp>
    </p:spTree>
    <p:extLst>
      <p:ext uri="{BB962C8B-B14F-4D97-AF65-F5344CB8AC3E}">
        <p14:creationId xmlns:p14="http://schemas.microsoft.com/office/powerpoint/2010/main" val="4264274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0"/>
            <a:ext cx="4380757" cy="6858000"/>
          </a:xfrm>
          <a:prstGeom prst="rect">
            <a:avLst/>
          </a:prstGeom>
          <a:solidFill>
            <a:srgbClr val="D2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7" name="Rectangle 6"/>
          <p:cNvSpPr/>
          <p:nvPr/>
        </p:nvSpPr>
        <p:spPr>
          <a:xfrm>
            <a:off x="-5237" y="3886220"/>
            <a:ext cx="4605806" cy="2539980"/>
          </a:xfrm>
          <a:prstGeom prst="rect">
            <a:avLst/>
          </a:prstGeom>
          <a:solidFill>
            <a:srgbClr val="3650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8" name="Title 1"/>
          <p:cNvSpPr txBox="1">
            <a:spLocks/>
          </p:cNvSpPr>
          <p:nvPr/>
        </p:nvSpPr>
        <p:spPr>
          <a:xfrm>
            <a:off x="471967" y="958336"/>
            <a:ext cx="3357086" cy="2300114"/>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sz="5400" b="0" i="0" u="none" strike="noStrike" kern="1200" cap="all" spc="-120" normalizeH="0" baseline="0" noProof="0" dirty="0">
                <a:ln>
                  <a:noFill/>
                </a:ln>
                <a:solidFill>
                  <a:srgbClr val="3650A2"/>
                </a:solidFill>
                <a:effectLst/>
                <a:uLnTx/>
                <a:uFillTx/>
                <a:latin typeface="Arial"/>
                <a:ea typeface="+mj-ea"/>
                <a:cs typeface="+mj-cs"/>
              </a:rPr>
              <a:t>What’s </a:t>
            </a:r>
            <a:r>
              <a:rPr kumimoji="0" lang="en-US" sz="5400" b="1" i="0" u="none" strike="noStrike" kern="1200" cap="all" spc="-120" normalizeH="0" baseline="0" noProof="0" dirty="0">
                <a:ln>
                  <a:noFill/>
                </a:ln>
                <a:solidFill>
                  <a:srgbClr val="3650A2"/>
                </a:solidFill>
                <a:effectLst/>
                <a:uLnTx/>
                <a:uFillTx/>
                <a:latin typeface="Arial"/>
                <a:ea typeface="+mj-ea"/>
                <a:cs typeface="+mj-cs"/>
              </a:rPr>
              <a:t>Next</a:t>
            </a:r>
            <a:r>
              <a:rPr kumimoji="0" lang="en-US" sz="5400" b="0" i="0" u="none" strike="noStrike" kern="1200" cap="all" spc="-120" normalizeH="0" baseline="0" noProof="0" dirty="0">
                <a:ln>
                  <a:noFill/>
                </a:ln>
                <a:solidFill>
                  <a:srgbClr val="3650A2"/>
                </a:solidFill>
                <a:effectLst/>
                <a:uLnTx/>
                <a:uFillTx/>
                <a:latin typeface="Arial"/>
                <a:ea typeface="+mj-ea"/>
                <a:cs typeface="+mj-cs"/>
              </a:rPr>
              <a:t>?</a:t>
            </a:r>
          </a:p>
        </p:txBody>
      </p:sp>
      <p:sp>
        <p:nvSpPr>
          <p:cNvPr id="9" name="TextBox 8"/>
          <p:cNvSpPr txBox="1"/>
          <p:nvPr/>
        </p:nvSpPr>
        <p:spPr>
          <a:xfrm>
            <a:off x="489668" y="4367074"/>
            <a:ext cx="4191000"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all" spc="0" normalizeH="0" baseline="0" noProof="0" dirty="0">
                <a:ln>
                  <a:noFill/>
                </a:ln>
                <a:solidFill>
                  <a:srgbClr val="FFFFFF"/>
                </a:solidFill>
                <a:effectLst/>
                <a:uLnTx/>
                <a:uFillTx/>
                <a:latin typeface="Arial"/>
                <a:ea typeface="+mn-ea"/>
                <a:cs typeface="+mn-cs"/>
              </a:rPr>
              <a:t>Fulfill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all" spc="0" normalizeH="0" baseline="0" noProof="0" dirty="0">
              <a:ln>
                <a:noFill/>
              </a:ln>
              <a:solidFill>
                <a:srgbClr val="FFFFFF"/>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900" b="0" i="0" u="none" strike="noStrike" kern="1200" cap="none" spc="0" normalizeH="0" baseline="0" noProof="0" dirty="0">
                <a:ln>
                  <a:noFill/>
                </a:ln>
                <a:solidFill>
                  <a:srgbClr val="FFFFFF"/>
                </a:solidFill>
                <a:effectLst/>
                <a:uLnTx/>
                <a:uFillTx/>
                <a:latin typeface="Arial"/>
                <a:ea typeface="+mn-ea"/>
                <a:cs typeface="+mn-cs"/>
              </a:rPr>
              <a:t>Be sure you review your pledge </a:t>
            </a:r>
            <a:br>
              <a:rPr kumimoji="0" lang="en-US" sz="1900" b="0" i="0" u="none" strike="noStrike" kern="1200" cap="none" spc="0" normalizeH="0" baseline="0" noProof="0" dirty="0">
                <a:ln>
                  <a:noFill/>
                </a:ln>
                <a:solidFill>
                  <a:srgbClr val="FFFFFF"/>
                </a:solidFill>
                <a:effectLst/>
                <a:uLnTx/>
                <a:uFillTx/>
                <a:latin typeface="Arial"/>
                <a:ea typeface="+mn-ea"/>
                <a:cs typeface="+mn-cs"/>
              </a:rPr>
            </a:br>
            <a:r>
              <a:rPr kumimoji="0" lang="en-US" sz="1900" b="0" i="0" u="none" strike="noStrike" kern="1200" cap="none" spc="0" normalizeH="0" baseline="0" noProof="0" dirty="0">
                <a:ln>
                  <a:noFill/>
                </a:ln>
                <a:solidFill>
                  <a:srgbClr val="FFFFFF"/>
                </a:solidFill>
                <a:effectLst/>
                <a:uLnTx/>
                <a:uFillTx/>
                <a:latin typeface="Arial"/>
                <a:ea typeface="+mn-ea"/>
                <a:cs typeface="+mn-cs"/>
              </a:rPr>
              <a:t>to receive the College Bound Scholarship</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11" name="TextBox 10"/>
          <p:cNvSpPr txBox="1"/>
          <p:nvPr/>
        </p:nvSpPr>
        <p:spPr>
          <a:xfrm>
            <a:off x="5176463" y="638387"/>
            <a:ext cx="1795728" cy="206210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0" b="1" i="0" u="none" strike="noStrike" kern="1200" cap="none" spc="0" normalizeH="0" baseline="0" noProof="0" dirty="0">
                <a:ln>
                  <a:noFill/>
                </a:ln>
                <a:solidFill>
                  <a:srgbClr val="38C6F4"/>
                </a:solidFill>
                <a:effectLst/>
                <a:uLnTx/>
                <a:uFillTx/>
                <a:latin typeface="Arial"/>
                <a:ea typeface="+mn-ea"/>
                <a:cs typeface="+mn-cs"/>
              </a:rPr>
              <a:t>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12" name="TextBox 11"/>
          <p:cNvSpPr txBox="1"/>
          <p:nvPr/>
        </p:nvSpPr>
        <p:spPr>
          <a:xfrm>
            <a:off x="7001504" y="908064"/>
            <a:ext cx="464879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all" spc="0" normalizeH="0" baseline="0" noProof="0" dirty="0">
                <a:ln>
                  <a:noFill/>
                </a:ln>
                <a:solidFill>
                  <a:srgbClr val="383839"/>
                </a:solidFill>
                <a:effectLst/>
                <a:uLnTx/>
                <a:uFillTx/>
                <a:latin typeface="Arial"/>
                <a:ea typeface="+mn-ea"/>
                <a:cs typeface="+mn-cs"/>
              </a:rPr>
              <a:t>prepare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all" spc="0" normalizeH="0" baseline="0" noProof="0" dirty="0">
              <a:ln>
                <a:noFill/>
              </a:ln>
              <a:solidFill>
                <a:srgbClr val="383839"/>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83839"/>
                </a:solidFill>
                <a:effectLst/>
                <a:uLnTx/>
                <a:uFillTx/>
                <a:latin typeface="Arial"/>
                <a:ea typeface="+mn-ea"/>
                <a:cs typeface="+mn-cs"/>
              </a:rPr>
              <a:t>Be sure you take the right courses for graduation and college admission.</a:t>
            </a:r>
          </a:p>
        </p:txBody>
      </p:sp>
      <p:sp>
        <p:nvSpPr>
          <p:cNvPr id="13" name="TextBox 12"/>
          <p:cNvSpPr txBox="1"/>
          <p:nvPr/>
        </p:nvSpPr>
        <p:spPr>
          <a:xfrm>
            <a:off x="5176463" y="2365587"/>
            <a:ext cx="1795728" cy="206210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0" b="1" i="0" u="none" strike="noStrike" kern="1200" cap="none" spc="0" normalizeH="0" baseline="0" noProof="0" dirty="0">
                <a:ln>
                  <a:noFill/>
                </a:ln>
                <a:solidFill>
                  <a:srgbClr val="38C6F4"/>
                </a:solidFill>
                <a:effectLst/>
                <a:uLnTx/>
                <a:uFillTx/>
                <a:latin typeface="Arial"/>
                <a:ea typeface="+mn-ea"/>
                <a:cs typeface="+mn-cs"/>
              </a:rPr>
              <a:t>B:</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14" name="TextBox 13"/>
          <p:cNvSpPr txBox="1"/>
          <p:nvPr/>
        </p:nvSpPr>
        <p:spPr>
          <a:xfrm>
            <a:off x="7001504" y="2673364"/>
            <a:ext cx="4771396"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all" spc="0" normalizeH="0" baseline="0" noProof="0" dirty="0">
                <a:ln>
                  <a:noFill/>
                </a:ln>
                <a:solidFill>
                  <a:srgbClr val="383839"/>
                </a:solidFill>
                <a:effectLst/>
                <a:uLnTx/>
                <a:uFillTx/>
                <a:latin typeface="Arial"/>
                <a:ea typeface="+mn-ea"/>
                <a:cs typeface="+mn-cs"/>
              </a:rPr>
              <a:t>plan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all" spc="0" normalizeH="0" baseline="0" noProof="0" dirty="0">
              <a:ln>
                <a:noFill/>
              </a:ln>
              <a:solidFill>
                <a:srgbClr val="383839"/>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83839"/>
                </a:solidFill>
                <a:effectLst/>
                <a:uLnTx/>
                <a:uFillTx/>
                <a:latin typeface="Arial"/>
                <a:ea typeface="+mn-ea"/>
                <a:cs typeface="+mn-cs"/>
              </a:rPr>
              <a:t>Explore different school and job options with your counselor.</a:t>
            </a:r>
          </a:p>
        </p:txBody>
      </p:sp>
      <p:sp>
        <p:nvSpPr>
          <p:cNvPr id="15" name="TextBox 14"/>
          <p:cNvSpPr txBox="1"/>
          <p:nvPr/>
        </p:nvSpPr>
        <p:spPr>
          <a:xfrm>
            <a:off x="5176463" y="4059297"/>
            <a:ext cx="1795728" cy="206210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0" b="1" i="0" u="none" strike="noStrike" kern="1200" cap="none" spc="0" normalizeH="0" baseline="0" noProof="0" dirty="0">
                <a:ln>
                  <a:noFill/>
                </a:ln>
                <a:solidFill>
                  <a:srgbClr val="38C6F4"/>
                </a:solidFill>
                <a:effectLst/>
                <a:uLnTx/>
                <a:uFillTx/>
                <a:latin typeface="Arial"/>
                <a:ea typeface="+mn-ea"/>
                <a:cs typeface="+mn-cs"/>
              </a:rPr>
              <a:t>C:</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16" name="TextBox 15"/>
          <p:cNvSpPr txBox="1"/>
          <p:nvPr/>
        </p:nvSpPr>
        <p:spPr>
          <a:xfrm>
            <a:off x="7001504" y="4367074"/>
            <a:ext cx="4771396"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all" spc="0" normalizeH="0" baseline="0" noProof="0" dirty="0">
                <a:ln>
                  <a:noFill/>
                </a:ln>
                <a:solidFill>
                  <a:srgbClr val="383839"/>
                </a:solidFill>
                <a:effectLst/>
                <a:uLnTx/>
                <a:uFillTx/>
                <a:latin typeface="Arial"/>
                <a:ea typeface="+mn-ea"/>
                <a:cs typeface="+mn-cs"/>
              </a:rPr>
              <a:t>apply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all" spc="0" normalizeH="0" baseline="0" noProof="0" dirty="0">
              <a:ln>
                <a:noFill/>
              </a:ln>
              <a:solidFill>
                <a:srgbClr val="383839"/>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83839"/>
                </a:solidFill>
                <a:effectLst/>
                <a:uLnTx/>
                <a:uFillTx/>
                <a:latin typeface="Arial"/>
                <a:ea typeface="+mn-ea"/>
                <a:cs typeface="+mn-cs"/>
              </a:rPr>
              <a:t>Apply in your senior year to eligible colleges and for financial aid with either the FAFSA or WASFA.</a:t>
            </a:r>
          </a:p>
        </p:txBody>
      </p:sp>
    </p:spTree>
    <p:extLst>
      <p:ext uri="{BB962C8B-B14F-4D97-AF65-F5344CB8AC3E}">
        <p14:creationId xmlns:p14="http://schemas.microsoft.com/office/powerpoint/2010/main" val="22668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2" y="0"/>
            <a:ext cx="4600568" cy="6858000"/>
          </a:xfrm>
          <a:prstGeom prst="rect">
            <a:avLst/>
          </a:prstGeom>
          <a:solidFill>
            <a:srgbClr val="D2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8C6F4"/>
              </a:solidFill>
            </a:endParaRPr>
          </a:p>
        </p:txBody>
      </p:sp>
      <p:sp>
        <p:nvSpPr>
          <p:cNvPr id="4" name="Content Placeholder 3"/>
          <p:cNvSpPr>
            <a:spLocks noGrp="1"/>
          </p:cNvSpPr>
          <p:nvPr>
            <p:ph sz="half" idx="2"/>
          </p:nvPr>
        </p:nvSpPr>
        <p:spPr>
          <a:xfrm>
            <a:off x="5485741" y="579733"/>
            <a:ext cx="5615380" cy="3306487"/>
          </a:xfrm>
        </p:spPr>
        <p:txBody>
          <a:bodyPr>
            <a:noAutofit/>
          </a:bodyPr>
          <a:lstStyle/>
          <a:p>
            <a:pPr>
              <a:lnSpc>
                <a:spcPts val="2500"/>
              </a:lnSpc>
              <a:spcAft>
                <a:spcPts val="600"/>
              </a:spcAft>
              <a:buBlip>
                <a:blip r:embed="rId3"/>
              </a:buBlip>
            </a:pPr>
            <a:r>
              <a:rPr lang="en-US" dirty="0">
                <a:solidFill>
                  <a:srgbClr val="383839"/>
                </a:solidFill>
              </a:rPr>
              <a:t>Graduate from a Washington State high school with a 2.0 GPA or better.</a:t>
            </a:r>
          </a:p>
          <a:p>
            <a:pPr marL="0" indent="0">
              <a:lnSpc>
                <a:spcPts val="2500"/>
              </a:lnSpc>
              <a:spcAft>
                <a:spcPts val="600"/>
              </a:spcAft>
              <a:buNone/>
            </a:pPr>
            <a:endParaRPr lang="en-US" dirty="0">
              <a:solidFill>
                <a:srgbClr val="383839"/>
              </a:solidFill>
            </a:endParaRPr>
          </a:p>
          <a:p>
            <a:pPr>
              <a:lnSpc>
                <a:spcPts val="2100"/>
              </a:lnSpc>
              <a:spcAft>
                <a:spcPts val="600"/>
              </a:spcAft>
              <a:buBlip>
                <a:blip r:embed="rId3"/>
              </a:buBlip>
            </a:pPr>
            <a:r>
              <a:rPr lang="en-US" dirty="0">
                <a:solidFill>
                  <a:srgbClr val="383839"/>
                </a:solidFill>
              </a:rPr>
              <a:t>Have no felony convictions.</a:t>
            </a:r>
          </a:p>
          <a:p>
            <a:pPr marL="0" indent="0">
              <a:lnSpc>
                <a:spcPts val="2100"/>
              </a:lnSpc>
              <a:spcAft>
                <a:spcPts val="600"/>
              </a:spcAft>
              <a:buNone/>
            </a:pPr>
            <a:endParaRPr lang="en-US" dirty="0">
              <a:solidFill>
                <a:srgbClr val="383839"/>
              </a:solidFill>
            </a:endParaRPr>
          </a:p>
          <a:p>
            <a:pPr>
              <a:lnSpc>
                <a:spcPts val="2500"/>
              </a:lnSpc>
              <a:spcAft>
                <a:spcPts val="600"/>
              </a:spcAft>
              <a:buBlip>
                <a:blip r:embed="rId3"/>
              </a:buBlip>
            </a:pPr>
            <a:r>
              <a:rPr lang="en-US" dirty="0">
                <a:solidFill>
                  <a:srgbClr val="383839"/>
                </a:solidFill>
              </a:rPr>
              <a:t>Be income eligible, verified with information from the FAFSA or WASFA.</a:t>
            </a:r>
          </a:p>
          <a:p>
            <a:pPr marL="0" indent="0">
              <a:lnSpc>
                <a:spcPts val="2500"/>
              </a:lnSpc>
              <a:spcAft>
                <a:spcPts val="600"/>
              </a:spcAft>
              <a:buNone/>
            </a:pPr>
            <a:endParaRPr lang="en-US" dirty="0">
              <a:solidFill>
                <a:srgbClr val="383839"/>
              </a:solidFill>
            </a:endParaRPr>
          </a:p>
          <a:p>
            <a:pPr>
              <a:lnSpc>
                <a:spcPts val="2500"/>
              </a:lnSpc>
              <a:spcAft>
                <a:spcPts val="600"/>
              </a:spcAft>
              <a:buBlip>
                <a:blip r:embed="rId3"/>
              </a:buBlip>
            </a:pPr>
            <a:r>
              <a:rPr lang="en-US" dirty="0">
                <a:solidFill>
                  <a:srgbClr val="383839"/>
                </a:solidFill>
              </a:rPr>
              <a:t>Enroll in an eligible college within one year of high school graduation.</a:t>
            </a:r>
          </a:p>
        </p:txBody>
      </p:sp>
      <p:sp>
        <p:nvSpPr>
          <p:cNvPr id="7" name="Rectangle 6"/>
          <p:cNvSpPr/>
          <p:nvPr/>
        </p:nvSpPr>
        <p:spPr>
          <a:xfrm>
            <a:off x="398977" y="385167"/>
            <a:ext cx="4796971" cy="3231654"/>
          </a:xfrm>
          <a:prstGeom prst="rect">
            <a:avLst/>
          </a:prstGeom>
        </p:spPr>
        <p:txBody>
          <a:bodyPr wrap="square">
            <a:spAutoFit/>
          </a:bodyPr>
          <a:lstStyle/>
          <a:p>
            <a:pPr>
              <a:lnSpc>
                <a:spcPct val="85000"/>
              </a:lnSpc>
            </a:pPr>
            <a:r>
              <a:rPr lang="en-US" sz="6000" cap="all" spc="-120" dirty="0">
                <a:solidFill>
                  <a:srgbClr val="CD1E8E"/>
                </a:solidFill>
                <a:latin typeface="Arial" charset="0"/>
                <a:ea typeface="Arial" charset="0"/>
                <a:cs typeface="Arial" charset="0"/>
              </a:rPr>
              <a:t>THE</a:t>
            </a:r>
            <a:r>
              <a:rPr lang="en-US" sz="6000" b="1" cap="all" spc="-120" dirty="0">
                <a:solidFill>
                  <a:srgbClr val="CD1E8E"/>
                </a:solidFill>
                <a:latin typeface="Arial" charset="0"/>
                <a:ea typeface="Arial" charset="0"/>
                <a:cs typeface="Arial" charset="0"/>
              </a:rPr>
              <a:t> </a:t>
            </a:r>
            <a:r>
              <a:rPr lang="en-US" sz="6000" cap="all" spc="-120" dirty="0" err="1">
                <a:solidFill>
                  <a:srgbClr val="CD1E8E"/>
                </a:solidFill>
                <a:latin typeface="Arial" charset="0"/>
                <a:ea typeface="Arial" charset="0"/>
                <a:cs typeface="Arial" charset="0"/>
              </a:rPr>
              <a:t>collEge</a:t>
            </a:r>
            <a:r>
              <a:rPr lang="en-US" sz="6000" cap="all" spc="-120" dirty="0">
                <a:solidFill>
                  <a:srgbClr val="CD1E8E"/>
                </a:solidFill>
                <a:latin typeface="Arial" charset="0"/>
                <a:ea typeface="Arial" charset="0"/>
                <a:cs typeface="Arial" charset="0"/>
              </a:rPr>
              <a:t> bound</a:t>
            </a:r>
            <a:br>
              <a:rPr lang="en-US" sz="6000" b="1" cap="all" spc="-120" dirty="0">
                <a:solidFill>
                  <a:srgbClr val="CD1E8E"/>
                </a:solidFill>
                <a:latin typeface="Arial" charset="0"/>
                <a:ea typeface="Arial" charset="0"/>
                <a:cs typeface="Arial" charset="0"/>
              </a:rPr>
            </a:br>
            <a:r>
              <a:rPr lang="en-US" sz="6000" b="1" cap="all" spc="-120" dirty="0">
                <a:solidFill>
                  <a:srgbClr val="CD1E8E"/>
                </a:solidFill>
                <a:latin typeface="Arial" charset="0"/>
                <a:ea typeface="Arial" charset="0"/>
                <a:cs typeface="Arial" charset="0"/>
              </a:rPr>
              <a:t>PLEDGE:</a:t>
            </a:r>
            <a:endParaRPr lang="en-US" sz="5400" b="1" cap="all" spc="-120" dirty="0">
              <a:solidFill>
                <a:srgbClr val="008FCF"/>
              </a:solidFill>
              <a:latin typeface="Arial" charset="0"/>
              <a:ea typeface="Arial" charset="0"/>
              <a:cs typeface="Arial" charset="0"/>
            </a:endParaRPr>
          </a:p>
        </p:txBody>
      </p:sp>
      <p:sp>
        <p:nvSpPr>
          <p:cNvPr id="8" name="Rectangle 7"/>
          <p:cNvSpPr/>
          <p:nvPr/>
        </p:nvSpPr>
        <p:spPr>
          <a:xfrm>
            <a:off x="-5238" y="3886220"/>
            <a:ext cx="4897872" cy="2539980"/>
          </a:xfrm>
          <a:prstGeom prst="rect">
            <a:avLst/>
          </a:prstGeom>
          <a:solidFill>
            <a:srgbClr val="CD1E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3716" y="4344970"/>
            <a:ext cx="3164964" cy="1574981"/>
          </a:xfrm>
          <a:prstGeom prst="rect">
            <a:avLst/>
          </a:prstGeom>
        </p:spPr>
      </p:pic>
    </p:spTree>
    <p:extLst>
      <p:ext uri="{BB962C8B-B14F-4D97-AF65-F5344CB8AC3E}">
        <p14:creationId xmlns:p14="http://schemas.microsoft.com/office/powerpoint/2010/main" val="3321295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 y="0"/>
            <a:ext cx="4600568" cy="6858000"/>
          </a:xfrm>
          <a:prstGeom prst="rect">
            <a:avLst/>
          </a:prstGeom>
          <a:solidFill>
            <a:srgbClr val="D2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8C6F4"/>
              </a:solidFill>
              <a:effectLst/>
              <a:uLnTx/>
              <a:uFillTx/>
              <a:latin typeface="Arial"/>
              <a:ea typeface="+mn-ea"/>
              <a:cs typeface="+mn-cs"/>
            </a:endParaRPr>
          </a:p>
        </p:txBody>
      </p:sp>
      <p:sp>
        <p:nvSpPr>
          <p:cNvPr id="6" name="Title 1"/>
          <p:cNvSpPr txBox="1">
            <a:spLocks/>
          </p:cNvSpPr>
          <p:nvPr/>
        </p:nvSpPr>
        <p:spPr>
          <a:xfrm>
            <a:off x="587435" y="1609405"/>
            <a:ext cx="5231274" cy="1760220"/>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3200" b="1" kern="1200" cap="all" spc="-120" baseline="0">
                <a:solidFill>
                  <a:srgbClr val="3650A2"/>
                </a:solidFill>
                <a:latin typeface="Century Gothic" panose="020B0502020202020204" pitchFamily="34" charset="0"/>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sz="5400" b="1" i="0" u="none" strike="noStrike" kern="1200" cap="all" spc="-120" normalizeH="0" baseline="0" noProof="0" dirty="0">
                <a:ln>
                  <a:noFill/>
                </a:ln>
                <a:solidFill>
                  <a:srgbClr val="3650A2"/>
                </a:solidFill>
                <a:effectLst/>
                <a:uLnTx/>
                <a:uFillTx/>
                <a:latin typeface="Arial" charset="0"/>
                <a:ea typeface="Arial" charset="0"/>
                <a:cs typeface="Arial" charset="0"/>
              </a:rPr>
              <a:t>NEED</a:t>
            </a:r>
            <a:r>
              <a:rPr kumimoji="0" lang="en-US" sz="5400" b="0" i="0" u="none" strike="noStrike" kern="1200" cap="all" spc="-120" normalizeH="0" baseline="0" noProof="0" dirty="0">
                <a:ln>
                  <a:noFill/>
                </a:ln>
                <a:solidFill>
                  <a:srgbClr val="3650A2"/>
                </a:solidFill>
                <a:effectLst/>
                <a:uLnTx/>
                <a:uFillTx/>
                <a:latin typeface="Arial" charset="0"/>
                <a:ea typeface="Arial" charset="0"/>
                <a:cs typeface="Arial" charset="0"/>
              </a:rPr>
              <a:t> TO </a:t>
            </a:r>
            <a:br>
              <a:rPr kumimoji="0" lang="en-US" sz="5400" b="0" i="0" u="none" strike="noStrike" kern="1200" cap="all" spc="-120" normalizeH="0" baseline="0" noProof="0" dirty="0">
                <a:ln>
                  <a:noFill/>
                </a:ln>
                <a:solidFill>
                  <a:srgbClr val="3650A2"/>
                </a:solidFill>
                <a:effectLst/>
                <a:uLnTx/>
                <a:uFillTx/>
                <a:latin typeface="Arial" charset="0"/>
                <a:ea typeface="Arial" charset="0"/>
                <a:cs typeface="Arial" charset="0"/>
              </a:rPr>
            </a:br>
            <a:r>
              <a:rPr kumimoji="0" lang="en-US" sz="5400" b="0" i="0" u="none" strike="noStrike" kern="1200" cap="all" spc="-120" normalizeH="0" baseline="0" noProof="0" dirty="0">
                <a:ln>
                  <a:noFill/>
                </a:ln>
                <a:solidFill>
                  <a:srgbClr val="3650A2"/>
                </a:solidFill>
                <a:effectLst/>
                <a:uLnTx/>
                <a:uFillTx/>
                <a:latin typeface="Arial" charset="0"/>
                <a:ea typeface="Arial" charset="0"/>
                <a:cs typeface="Arial" charset="0"/>
              </a:rPr>
              <a:t>know: </a:t>
            </a:r>
            <a:br>
              <a:rPr kumimoji="0" lang="en-US" sz="4400" b="0" i="0" u="none" strike="noStrike" kern="1200" cap="all" spc="-120" normalizeH="0" baseline="0" noProof="0" dirty="0">
                <a:ln>
                  <a:noFill/>
                </a:ln>
                <a:solidFill>
                  <a:srgbClr val="3650A2"/>
                </a:solidFill>
                <a:effectLst/>
                <a:uLnTx/>
                <a:uFillTx/>
                <a:latin typeface="Arial" charset="0"/>
                <a:ea typeface="Arial" charset="0"/>
                <a:cs typeface="Arial" charset="0"/>
              </a:rPr>
            </a:br>
            <a:endParaRPr kumimoji="0" lang="en-US" sz="4400" b="0" i="0" u="none" strike="noStrike" kern="1200" cap="all" spc="-120" normalizeH="0" baseline="0" noProof="0" dirty="0">
              <a:ln>
                <a:noFill/>
              </a:ln>
              <a:solidFill>
                <a:srgbClr val="3650A2"/>
              </a:solidFill>
              <a:effectLst/>
              <a:uLnTx/>
              <a:uFillTx/>
              <a:latin typeface="Arial" charset="0"/>
              <a:ea typeface="Arial" charset="0"/>
              <a:cs typeface="Arial" charset="0"/>
            </a:endParaRPr>
          </a:p>
        </p:txBody>
      </p:sp>
      <p:sp>
        <p:nvSpPr>
          <p:cNvPr id="7" name="Rectangle 6"/>
          <p:cNvSpPr/>
          <p:nvPr/>
        </p:nvSpPr>
        <p:spPr>
          <a:xfrm>
            <a:off x="-5238" y="3898095"/>
            <a:ext cx="4869338" cy="2539980"/>
          </a:xfrm>
          <a:prstGeom prst="rect">
            <a:avLst/>
          </a:prstGeom>
          <a:solidFill>
            <a:srgbClr val="3650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8" name="Title 1"/>
          <p:cNvSpPr txBox="1">
            <a:spLocks/>
          </p:cNvSpPr>
          <p:nvPr/>
        </p:nvSpPr>
        <p:spPr>
          <a:xfrm>
            <a:off x="464631" y="4287975"/>
            <a:ext cx="5231274" cy="1760220"/>
          </a:xfrm>
          <a:prstGeom prst="rect">
            <a:avLst/>
          </a:prstGeom>
        </p:spPr>
        <p:txBody>
          <a:bodyPr vert="horz" lIns="91440" tIns="45720" rIns="91440" bIns="45720" rtlCol="0" anchor="ctr">
            <a:noAutofit/>
          </a:bodyPr>
          <a:lstStyle>
            <a:lvl1pPr algn="l" defTabSz="914400" rtl="0" eaLnBrk="1" latinLnBrk="0" hangingPunct="1">
              <a:lnSpc>
                <a:spcPct val="85000"/>
              </a:lnSpc>
              <a:spcBef>
                <a:spcPct val="0"/>
              </a:spcBef>
              <a:buNone/>
              <a:defRPr sz="3200" b="1" i="0" kern="1200" cap="all" spc="-120" baseline="0">
                <a:solidFill>
                  <a:schemeClr val="accent1"/>
                </a:solidFill>
                <a:latin typeface="arial"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000" b="0" i="0" u="none" strike="noStrike" kern="1200" cap="all" spc="-120" normalizeH="0" baseline="0" noProof="0" dirty="0">
                <a:ln>
                  <a:noFill/>
                </a:ln>
                <a:solidFill>
                  <a:srgbClr val="FFFFFF"/>
                </a:solidFill>
                <a:effectLst/>
                <a:uLnTx/>
                <a:uFillTx/>
                <a:latin typeface="Arial" charset="0"/>
                <a:ea typeface="Arial" charset="0"/>
                <a:cs typeface="Arial" charset="0"/>
              </a:rPr>
              <a:t>There are </a:t>
            </a:r>
            <a:br>
              <a:rPr kumimoji="0" lang="en-US" sz="3000" b="0" i="0" u="none" strike="noStrike" kern="1200" cap="all" spc="-120" normalizeH="0" baseline="0" noProof="0" dirty="0">
                <a:ln>
                  <a:noFill/>
                </a:ln>
                <a:solidFill>
                  <a:srgbClr val="FFFFFF"/>
                </a:solidFill>
                <a:effectLst/>
                <a:uLnTx/>
                <a:uFillTx/>
                <a:latin typeface="Arial" charset="0"/>
                <a:ea typeface="Arial" charset="0"/>
                <a:cs typeface="Arial" charset="0"/>
              </a:rPr>
            </a:br>
            <a:r>
              <a:rPr kumimoji="0" lang="en-US" sz="3000" b="1" i="0" u="none" strike="noStrike" kern="1200" cap="all" spc="-120" normalizeH="0" baseline="0" noProof="0" dirty="0">
                <a:ln>
                  <a:noFill/>
                </a:ln>
                <a:solidFill>
                  <a:srgbClr val="FFFFFF"/>
                </a:solidFill>
                <a:effectLst/>
                <a:uLnTx/>
                <a:uFillTx/>
                <a:latin typeface="Arial" charset="0"/>
                <a:ea typeface="Arial" charset="0"/>
                <a:cs typeface="Arial" charset="0"/>
              </a:rPr>
              <a:t>requirements</a:t>
            </a:r>
            <a:r>
              <a:rPr kumimoji="0" lang="en-US" sz="3000" b="0" i="0" u="none" strike="noStrike" kern="1200" cap="all" spc="-120" normalizeH="0" baseline="0" noProof="0" dirty="0">
                <a:ln>
                  <a:noFill/>
                </a:ln>
                <a:solidFill>
                  <a:srgbClr val="FFFFFF"/>
                </a:solidFill>
                <a:effectLst/>
                <a:uLnTx/>
                <a:uFillTx/>
                <a:latin typeface="Arial" charset="0"/>
                <a:ea typeface="Arial" charset="0"/>
                <a:cs typeface="Arial" charset="0"/>
              </a:rPr>
              <a:t> but </a:t>
            </a:r>
            <a:br>
              <a:rPr kumimoji="0" lang="en-US" sz="3000" b="0" i="0" u="none" strike="noStrike" kern="1200" cap="all" spc="-120" normalizeH="0" baseline="0" noProof="0" dirty="0">
                <a:ln>
                  <a:noFill/>
                </a:ln>
                <a:solidFill>
                  <a:srgbClr val="FFFFFF"/>
                </a:solidFill>
                <a:effectLst/>
                <a:uLnTx/>
                <a:uFillTx/>
                <a:latin typeface="Arial" charset="0"/>
                <a:ea typeface="Arial" charset="0"/>
                <a:cs typeface="Arial" charset="0"/>
              </a:rPr>
            </a:br>
            <a:r>
              <a:rPr kumimoji="0" lang="en-US" sz="3000" b="0" i="0" u="none" strike="noStrike" kern="1200" cap="all" spc="-120" normalizeH="0" baseline="0" noProof="0" dirty="0">
                <a:ln>
                  <a:noFill/>
                </a:ln>
                <a:solidFill>
                  <a:srgbClr val="FFFFFF"/>
                </a:solidFill>
                <a:effectLst/>
                <a:uLnTx/>
                <a:uFillTx/>
                <a:latin typeface="Arial" charset="0"/>
                <a:ea typeface="Arial" charset="0"/>
                <a:cs typeface="Arial" charset="0"/>
              </a:rPr>
              <a:t>THERE’S also </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000" b="0" i="0" u="none" strike="noStrike" kern="1200" cap="all" spc="-120" normalizeH="0" baseline="0" noProof="0" dirty="0">
                <a:ln>
                  <a:noFill/>
                </a:ln>
                <a:solidFill>
                  <a:srgbClr val="FFFFFF"/>
                </a:solidFill>
                <a:effectLst/>
                <a:uLnTx/>
                <a:uFillTx/>
                <a:latin typeface="Arial" charset="0"/>
                <a:ea typeface="Arial" charset="0"/>
                <a:cs typeface="Arial" charset="0"/>
              </a:rPr>
              <a:t>flexibility!</a:t>
            </a:r>
          </a:p>
        </p:txBody>
      </p:sp>
      <p:sp>
        <p:nvSpPr>
          <p:cNvPr id="4" name="Content Placeholder 3"/>
          <p:cNvSpPr txBox="1">
            <a:spLocks/>
          </p:cNvSpPr>
          <p:nvPr/>
        </p:nvSpPr>
        <p:spPr>
          <a:xfrm>
            <a:off x="5432375" y="1347002"/>
            <a:ext cx="5951797" cy="4343401"/>
          </a:xfrm>
          <a:prstGeom prst="rect">
            <a:avLst/>
          </a:prstGeom>
        </p:spPr>
        <p:txBody>
          <a:bodyPr>
            <a:noAutofit/>
          </a:bodyPr>
          <a:lstStyle>
            <a:lvl1pPr marL="274320" indent="-274320" algn="l" defTabSz="914400" rtl="0" eaLnBrk="1" latinLnBrk="0" hangingPunct="1">
              <a:lnSpc>
                <a:spcPct val="90000"/>
              </a:lnSpc>
              <a:spcBef>
                <a:spcPts val="18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54864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822960" indent="-228600" algn="l" defTabSz="914400" rtl="0" eaLnBrk="1" latinLnBrk="0" hangingPunct="1">
              <a:lnSpc>
                <a:spcPct val="90000"/>
              </a:lnSpc>
              <a:spcBef>
                <a:spcPts val="8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097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4pPr>
            <a:lvl5pPr marL="13258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15544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9pPr>
          </a:lstStyle>
          <a:p>
            <a:pPr marL="274320" marR="0" lvl="0" indent="-274320" algn="l" defTabSz="914400" rtl="0" eaLnBrk="1" fontAlgn="auto" latinLnBrk="0" hangingPunct="1">
              <a:lnSpc>
                <a:spcPct val="90000"/>
              </a:lnSpc>
              <a:spcBef>
                <a:spcPts val="1800"/>
              </a:spcBef>
              <a:spcAft>
                <a:spcPts val="0"/>
              </a:spcAft>
              <a:buClrTx/>
              <a:buSzTx/>
              <a:buFont typeface="Arial" panose="020B0604020202020204" pitchFamily="34" charset="0"/>
              <a:buBlip>
                <a:blip r:embed="rId3"/>
              </a:buBlip>
              <a:tabLst/>
              <a:defRPr/>
            </a:pPr>
            <a:r>
              <a:rPr kumimoji="0" lang="en-US" sz="2000" b="0" i="0" u="none" strike="noStrike" kern="1200" cap="none" spc="0" normalizeH="0" baseline="0" noProof="0" dirty="0">
                <a:ln>
                  <a:noFill/>
                </a:ln>
                <a:solidFill>
                  <a:srgbClr val="383839"/>
                </a:solidFill>
                <a:effectLst/>
                <a:uLnTx/>
                <a:uFillTx/>
                <a:latin typeface="Arial"/>
                <a:ea typeface="+mn-ea"/>
                <a:cs typeface="+mn-cs"/>
              </a:rPr>
              <a:t>Must enroll in college within 1 year of high school graduation.</a:t>
            </a:r>
          </a:p>
          <a:p>
            <a:pPr marL="274320" marR="0" lvl="0" indent="-274320" algn="l" defTabSz="914400" rtl="0" eaLnBrk="1" fontAlgn="auto" latinLnBrk="0" hangingPunct="1">
              <a:lnSpc>
                <a:spcPct val="90000"/>
              </a:lnSpc>
              <a:spcBef>
                <a:spcPts val="1800"/>
              </a:spcBef>
              <a:spcAft>
                <a:spcPts val="0"/>
              </a:spcAft>
              <a:buClrTx/>
              <a:buSzTx/>
              <a:buFont typeface="Arial" panose="020B0604020202020204" pitchFamily="34" charset="0"/>
              <a:buBlip>
                <a:blip r:embed="rId3"/>
              </a:buBlip>
              <a:tabLst/>
              <a:defRPr/>
            </a:pPr>
            <a:r>
              <a:rPr kumimoji="0" lang="en-US" sz="2000" b="0" i="0" u="none" strike="noStrike" kern="1200" cap="none" spc="0" normalizeH="0" baseline="0" noProof="0" dirty="0">
                <a:ln>
                  <a:noFill/>
                </a:ln>
                <a:solidFill>
                  <a:srgbClr val="383839"/>
                </a:solidFill>
                <a:effectLst/>
                <a:uLnTx/>
                <a:uFillTx/>
                <a:latin typeface="Arial"/>
                <a:ea typeface="+mn-ea"/>
                <a:cs typeface="+mn-cs"/>
              </a:rPr>
              <a:t>Must be used within five year of HS graduation (Class of 2020’s CB scholarship expires in 2025).</a:t>
            </a:r>
          </a:p>
          <a:p>
            <a:pPr marL="274320" marR="0" lvl="0" indent="-274320" algn="l" defTabSz="914400" rtl="0" eaLnBrk="1" fontAlgn="auto" latinLnBrk="0" hangingPunct="1">
              <a:lnSpc>
                <a:spcPct val="90000"/>
              </a:lnSpc>
              <a:spcBef>
                <a:spcPts val="1800"/>
              </a:spcBef>
              <a:spcAft>
                <a:spcPts val="0"/>
              </a:spcAft>
              <a:buClrTx/>
              <a:buSzTx/>
              <a:buFont typeface="Arial" panose="020B0604020202020204" pitchFamily="34" charset="0"/>
              <a:buBlip>
                <a:blip r:embed="rId3"/>
              </a:buBlip>
              <a:tabLst/>
              <a:defRPr/>
            </a:pPr>
            <a:r>
              <a:rPr kumimoji="0" lang="en-US" sz="2000" b="0" i="0" u="none" strike="noStrike" kern="1200" cap="none" spc="0" normalizeH="0" baseline="0" noProof="0" dirty="0">
                <a:ln>
                  <a:noFill/>
                </a:ln>
                <a:solidFill>
                  <a:srgbClr val="383839"/>
                </a:solidFill>
                <a:effectLst/>
                <a:uLnTx/>
                <a:uFillTx/>
                <a:latin typeface="Arial"/>
                <a:ea typeface="+mn-ea"/>
                <a:cs typeface="+mn-cs"/>
              </a:rPr>
              <a:t>College Bound is a four-year scholarship (12 quarters/8 semesters).</a:t>
            </a:r>
          </a:p>
          <a:p>
            <a:pPr marL="274320" marR="0" lvl="0" indent="-274320" algn="l" defTabSz="914400" rtl="0" eaLnBrk="1" fontAlgn="auto" latinLnBrk="0" hangingPunct="1">
              <a:lnSpc>
                <a:spcPct val="90000"/>
              </a:lnSpc>
              <a:spcBef>
                <a:spcPts val="1800"/>
              </a:spcBef>
              <a:spcAft>
                <a:spcPts val="0"/>
              </a:spcAft>
              <a:buClrTx/>
              <a:buSzTx/>
              <a:buFont typeface="Arial" panose="020B0604020202020204" pitchFamily="34" charset="0"/>
              <a:buBlip>
                <a:blip r:embed="rId3"/>
              </a:buBlip>
              <a:tabLst/>
              <a:defRPr/>
            </a:pPr>
            <a:r>
              <a:rPr kumimoji="0" lang="en-US" sz="2000" b="0" i="0" u="none" strike="noStrike" kern="1200" cap="none" spc="0" normalizeH="0" baseline="0" noProof="0" dirty="0">
                <a:ln>
                  <a:noFill/>
                </a:ln>
                <a:solidFill>
                  <a:srgbClr val="383839"/>
                </a:solidFill>
                <a:effectLst/>
                <a:uLnTx/>
                <a:uFillTx/>
                <a:latin typeface="Arial"/>
                <a:ea typeface="+mn-ea"/>
                <a:cs typeface="+mn-cs"/>
              </a:rPr>
              <a:t>Be “in good standing” with your college to maintain scholarship (GPA, honor code, etc.).</a:t>
            </a:r>
          </a:p>
          <a:p>
            <a:pPr marL="274320" marR="0" lvl="0" indent="-274320" algn="l" defTabSz="914400" rtl="0" eaLnBrk="1" fontAlgn="auto" latinLnBrk="0" hangingPunct="1">
              <a:lnSpc>
                <a:spcPct val="90000"/>
              </a:lnSpc>
              <a:spcBef>
                <a:spcPts val="1800"/>
              </a:spcBef>
              <a:spcAft>
                <a:spcPts val="0"/>
              </a:spcAft>
              <a:buClrTx/>
              <a:buSzTx/>
              <a:buFont typeface="Arial" panose="020B0604020202020204" pitchFamily="34" charset="0"/>
              <a:buBlip>
                <a:blip r:embed="rId3"/>
              </a:buBlip>
              <a:tabLst/>
              <a:defRPr/>
            </a:pPr>
            <a:r>
              <a:rPr kumimoji="0" lang="en-US" sz="2000" b="0" i="0" u="none" strike="noStrike" kern="1200" cap="none" spc="0" normalizeH="0" baseline="0" noProof="0" dirty="0">
                <a:ln>
                  <a:noFill/>
                </a:ln>
                <a:solidFill>
                  <a:srgbClr val="383839"/>
                </a:solidFill>
                <a:effectLst/>
                <a:uLnTx/>
                <a:uFillTx/>
                <a:latin typeface="Arial"/>
                <a:ea typeface="+mn-ea"/>
                <a:cs typeface="+mn-cs"/>
              </a:rPr>
              <a:t>File the FAFSA or WASFA every year - Income eligibility is checked each year of college.</a:t>
            </a:r>
          </a:p>
        </p:txBody>
      </p:sp>
    </p:spTree>
    <p:extLst>
      <p:ext uri="{BB962C8B-B14F-4D97-AF65-F5344CB8AC3E}">
        <p14:creationId xmlns:p14="http://schemas.microsoft.com/office/powerpoint/2010/main" val="3972062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215321" y="0"/>
            <a:ext cx="6976678" cy="6858000"/>
          </a:xfrm>
          <a:prstGeom prst="rect">
            <a:avLst/>
          </a:prstGeom>
          <a:solidFill>
            <a:srgbClr val="38C6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7" name="Title 1"/>
          <p:cNvSpPr txBox="1">
            <a:spLocks/>
          </p:cNvSpPr>
          <p:nvPr/>
        </p:nvSpPr>
        <p:spPr>
          <a:xfrm>
            <a:off x="508438" y="306883"/>
            <a:ext cx="4706882" cy="2075340"/>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sz="4800" b="0" i="0" u="none" strike="noStrike" kern="1200" cap="none" spc="-120" normalizeH="0" baseline="0" noProof="0" dirty="0">
                <a:ln>
                  <a:noFill/>
                </a:ln>
                <a:solidFill>
                  <a:srgbClr val="3650A2"/>
                </a:solidFill>
                <a:effectLst/>
                <a:uLnTx/>
                <a:uFillTx/>
                <a:latin typeface="Arial"/>
                <a:ea typeface="+mj-ea"/>
                <a:cs typeface="+mj-cs"/>
              </a:rPr>
              <a:t>SENIORS!</a:t>
            </a:r>
          </a:p>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sz="4800" b="0" i="0" u="none" strike="noStrike" kern="1200" cap="none" spc="-120" normalizeH="0" baseline="0" noProof="0" dirty="0">
                <a:ln>
                  <a:noFill/>
                </a:ln>
                <a:solidFill>
                  <a:srgbClr val="3650A2"/>
                </a:solidFill>
                <a:effectLst/>
                <a:uLnTx/>
                <a:uFillTx/>
                <a:latin typeface="Arial"/>
                <a:ea typeface="+mj-ea"/>
                <a:cs typeface="+mj-cs"/>
              </a:rPr>
              <a:t>STAY</a:t>
            </a:r>
          </a:p>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sz="4800" b="1" i="0" u="none" strike="noStrike" kern="1200" cap="none" spc="-120" normalizeH="0" baseline="0" noProof="0" dirty="0">
                <a:ln>
                  <a:noFill/>
                </a:ln>
                <a:solidFill>
                  <a:srgbClr val="3650A2"/>
                </a:solidFill>
                <a:effectLst/>
                <a:uLnTx/>
                <a:uFillTx/>
                <a:latin typeface="Arial"/>
                <a:ea typeface="+mj-ea"/>
                <a:cs typeface="+mj-cs"/>
              </a:rPr>
              <a:t>CONNECTED</a:t>
            </a:r>
          </a:p>
        </p:txBody>
      </p:sp>
      <p:sp>
        <p:nvSpPr>
          <p:cNvPr id="10" name="Rectangle 9"/>
          <p:cNvSpPr/>
          <p:nvPr/>
        </p:nvSpPr>
        <p:spPr>
          <a:xfrm>
            <a:off x="-5239" y="2689106"/>
            <a:ext cx="6932339" cy="4168894"/>
          </a:xfrm>
          <a:prstGeom prst="rect">
            <a:avLst/>
          </a:prstGeom>
          <a:solidFill>
            <a:srgbClr val="008F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8" name="TextBox 7"/>
          <p:cNvSpPr txBox="1"/>
          <p:nvPr/>
        </p:nvSpPr>
        <p:spPr>
          <a:xfrm>
            <a:off x="7337073" y="756239"/>
            <a:ext cx="4430099" cy="526297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all" spc="0" normalizeH="0" baseline="0" noProof="0" dirty="0">
                <a:ln>
                  <a:noFill/>
                </a:ln>
                <a:solidFill>
                  <a:schemeClr val="tx2"/>
                </a:solidFill>
                <a:effectLst/>
                <a:uLnTx/>
                <a:uFillTx/>
                <a:latin typeface="Arial"/>
                <a:ea typeface="+mn-ea"/>
                <a:cs typeface="+mn-cs"/>
              </a:rPr>
              <a:t>Have a Question about financial aid?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sng" strike="noStrike" kern="1200" cap="none" spc="0" normalizeH="0" baseline="0" noProof="0" dirty="0">
              <a:ln>
                <a:noFill/>
              </a:ln>
              <a:solidFill>
                <a:schemeClr val="tx2"/>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err="1">
                <a:ln>
                  <a:noFill/>
                </a:ln>
                <a:solidFill>
                  <a:schemeClr val="tx2"/>
                </a:solidFill>
                <a:effectLst/>
                <a:uLnTx/>
                <a:uFillTx/>
                <a:latin typeface="Arial"/>
                <a:ea typeface="+mn-ea"/>
                <a:cs typeface="+mn-cs"/>
              </a:rPr>
              <a:t>Otterbot</a:t>
            </a:r>
            <a:r>
              <a:rPr kumimoji="0" lang="en-US" sz="2400" b="0" i="0" u="none" strike="noStrike" kern="1200" cap="none" spc="0" normalizeH="0" baseline="0" noProof="0" dirty="0">
                <a:ln>
                  <a:noFill/>
                </a:ln>
                <a:solidFill>
                  <a:schemeClr val="tx2"/>
                </a:solidFill>
                <a:effectLst/>
                <a:uLnTx/>
                <a:uFillTx/>
                <a:latin typeface="Arial"/>
                <a:ea typeface="+mn-ea"/>
                <a:cs typeface="+mn-cs"/>
              </a:rPr>
              <a:t> is a free texting service designed to help seniors with financial aid and college access information. Students can access </a:t>
            </a:r>
            <a:r>
              <a:rPr kumimoji="0" lang="en-US" sz="2400" b="0" i="0" u="none" strike="noStrike" kern="1200" cap="none" spc="0" normalizeH="0" baseline="0" noProof="0" dirty="0" err="1">
                <a:ln>
                  <a:noFill/>
                </a:ln>
                <a:solidFill>
                  <a:schemeClr val="tx2"/>
                </a:solidFill>
                <a:effectLst/>
                <a:uLnTx/>
                <a:uFillTx/>
                <a:latin typeface="Arial"/>
                <a:ea typeface="+mn-ea"/>
                <a:cs typeface="+mn-cs"/>
              </a:rPr>
              <a:t>Otterbot</a:t>
            </a:r>
            <a:r>
              <a:rPr kumimoji="0" lang="en-US" sz="2400" b="0" i="0" u="none" strike="noStrike" kern="1200" cap="none" spc="0" normalizeH="0" baseline="0" noProof="0" dirty="0">
                <a:ln>
                  <a:noFill/>
                </a:ln>
                <a:solidFill>
                  <a:schemeClr val="tx2"/>
                </a:solidFill>
                <a:effectLst/>
                <a:uLnTx/>
                <a:uFillTx/>
                <a:latin typeface="Arial"/>
                <a:ea typeface="+mn-ea"/>
                <a:cs typeface="+mn-cs"/>
              </a:rPr>
              <a:t> via text message 24 hours a day, seven days a week.</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chemeClr val="tx2"/>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a:ln>
                  <a:noFill/>
                </a:ln>
                <a:solidFill>
                  <a:schemeClr val="tx2"/>
                </a:solidFill>
                <a:effectLst/>
                <a:uLnTx/>
                <a:uFillTx/>
                <a:latin typeface="Arial"/>
                <a:ea typeface="+mn-ea"/>
                <a:cs typeface="+mn-cs"/>
              </a:rPr>
              <a:t>Text 360-928-7281 </a:t>
            </a:r>
            <a:r>
              <a:rPr kumimoji="0" lang="en-US" sz="2400" b="0" i="0" u="none" strike="noStrike" kern="1200" cap="none" spc="0" normalizeH="0" baseline="0" noProof="0" dirty="0">
                <a:ln>
                  <a:noFill/>
                </a:ln>
                <a:solidFill>
                  <a:schemeClr val="tx2"/>
                </a:solidFill>
                <a:effectLst/>
                <a:uLnTx/>
                <a:uFillTx/>
                <a:latin typeface="Arial"/>
                <a:ea typeface="+mn-ea"/>
                <a:cs typeface="+mn-cs"/>
              </a:rPr>
              <a:t>and say,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a:ln>
                  <a:noFill/>
                </a:ln>
                <a:solidFill>
                  <a:schemeClr val="tx2"/>
                </a:solidFill>
                <a:effectLst/>
                <a:uLnTx/>
                <a:uFillTx/>
                <a:latin typeface="Arial"/>
                <a:ea typeface="+mn-ea"/>
                <a:cs typeface="+mn-cs"/>
              </a:rPr>
              <a:t>“Hi Otter!” </a:t>
            </a:r>
            <a:r>
              <a:rPr lang="en-US" sz="2400" dirty="0">
                <a:solidFill>
                  <a:schemeClr val="tx2"/>
                </a:solidFill>
                <a:latin typeface="Arial"/>
              </a:rPr>
              <a:t>if you’re not already getting messages</a:t>
            </a:r>
            <a:r>
              <a:rPr kumimoji="0" lang="en-US" sz="2400" i="0" strike="noStrike" kern="1200" cap="none" spc="0" normalizeH="0" baseline="0" noProof="0" dirty="0">
                <a:ln>
                  <a:noFill/>
                </a:ln>
                <a:solidFill>
                  <a:schemeClr val="tx2"/>
                </a:solidFill>
                <a:effectLst/>
                <a:uLnTx/>
                <a:uFillTx/>
                <a:latin typeface="Arial"/>
                <a:ea typeface="+mn-ea"/>
                <a:cs typeface="+mn-cs"/>
              </a:rPr>
              <a:t>. </a:t>
            </a:r>
          </a:p>
        </p:txBody>
      </p:sp>
      <p:sp>
        <p:nvSpPr>
          <p:cNvPr id="9" name="TextBox 8"/>
          <p:cNvSpPr txBox="1"/>
          <p:nvPr/>
        </p:nvSpPr>
        <p:spPr>
          <a:xfrm>
            <a:off x="340793" y="3165166"/>
            <a:ext cx="6209466" cy="310854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cap="all" dirty="0">
                <a:solidFill>
                  <a:srgbClr val="FFFFFF"/>
                </a:solidFill>
                <a:latin typeface="Arial"/>
              </a:rPr>
              <a:t>Were you enrolled for the College Bound Scholarship in 7</a:t>
            </a:r>
            <a:r>
              <a:rPr lang="en-US" sz="2000" b="1" cap="all" baseline="30000" dirty="0">
                <a:solidFill>
                  <a:srgbClr val="FFFFFF"/>
                </a:solidFill>
                <a:latin typeface="Arial"/>
              </a:rPr>
              <a:t>th</a:t>
            </a:r>
            <a:r>
              <a:rPr lang="en-US" sz="2000" b="1" cap="all" dirty="0">
                <a:solidFill>
                  <a:srgbClr val="FFFFFF"/>
                </a:solidFill>
                <a:latin typeface="Arial"/>
              </a:rPr>
              <a:t>, 8</a:t>
            </a:r>
            <a:r>
              <a:rPr lang="en-US" sz="2000" b="1" cap="all" baseline="30000" dirty="0">
                <a:solidFill>
                  <a:srgbClr val="FFFFFF"/>
                </a:solidFill>
                <a:latin typeface="Arial"/>
              </a:rPr>
              <a:t>th</a:t>
            </a:r>
            <a:r>
              <a:rPr lang="en-US" sz="2000" b="1" cap="all" dirty="0">
                <a:solidFill>
                  <a:srgbClr val="FFFFFF"/>
                </a:solidFill>
                <a:latin typeface="Arial"/>
              </a:rPr>
              <a:t>, or 9</a:t>
            </a:r>
            <a:r>
              <a:rPr lang="en-US" sz="2000" b="1" cap="all" baseline="30000" dirty="0">
                <a:solidFill>
                  <a:srgbClr val="FFFFFF"/>
                </a:solidFill>
                <a:latin typeface="Arial"/>
              </a:rPr>
              <a:t>th</a:t>
            </a:r>
            <a:r>
              <a:rPr lang="en-US" sz="2000" b="1" cap="all" dirty="0">
                <a:solidFill>
                  <a:srgbClr val="FFFFFF"/>
                </a:solidFill>
                <a:latin typeface="Arial"/>
              </a:rPr>
              <a:t> grade?</a:t>
            </a:r>
            <a:endParaRPr kumimoji="0" lang="en-US" sz="2000" b="1" i="0" u="none" strike="noStrike" kern="1200" cap="all" spc="0" normalizeH="0" baseline="0" noProof="0" dirty="0">
              <a:ln>
                <a:noFill/>
              </a:ln>
              <a:solidFill>
                <a:srgbClr val="FFFFFF"/>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all" spc="0" normalizeH="0" baseline="0" noProof="0" dirty="0">
              <a:ln>
                <a:noFill/>
              </a:ln>
              <a:solidFill>
                <a:srgbClr val="FFFFFF"/>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all" spc="0" normalizeH="0" baseline="0" noProof="0" dirty="0">
                <a:ln>
                  <a:noFill/>
                </a:ln>
                <a:solidFill>
                  <a:srgbClr val="FFFFFF"/>
                </a:solidFill>
                <a:effectLst/>
                <a:uLnTx/>
                <a:uFillTx/>
                <a:latin typeface="Arial"/>
                <a:ea typeface="+mn-ea"/>
                <a:cs typeface="+mn-cs"/>
              </a:rPr>
              <a:t>We need your current contact info!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FFFFFF"/>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FF"/>
                </a:solidFill>
                <a:effectLst/>
                <a:uLnTx/>
                <a:uFillTx/>
                <a:latin typeface="Arial"/>
                <a:ea typeface="+mn-ea"/>
                <a:cs typeface="+mn-cs"/>
              </a:rPr>
              <a:t>Let us know if your information has changed by emailing us at </a:t>
            </a:r>
            <a:r>
              <a:rPr kumimoji="0" lang="en-US" sz="2400" b="1" i="0" u="sng" strike="noStrike" kern="1200" cap="none" spc="0" normalizeH="0" baseline="0" noProof="0" dirty="0">
                <a:ln>
                  <a:noFill/>
                </a:ln>
                <a:solidFill>
                  <a:srgbClr val="09436B"/>
                </a:solidFill>
                <a:effectLst/>
                <a:uLnTx/>
                <a:uFillTx/>
                <a:latin typeface="Arial"/>
                <a:ea typeface="+mn-ea"/>
                <a:cs typeface="+mn-cs"/>
              </a:rPr>
              <a:t>collegebound@wsac.wa.gov</a:t>
            </a:r>
            <a:r>
              <a:rPr kumimoji="0" lang="en-US" sz="2400" b="0" i="0" u="none" strike="noStrike" kern="1200" cap="none" spc="0" normalizeH="0" baseline="0" noProof="0" dirty="0">
                <a:ln>
                  <a:noFill/>
                </a:ln>
                <a:solidFill>
                  <a:srgbClr val="3650A2"/>
                </a:solidFill>
                <a:effectLst/>
                <a:uLnTx/>
                <a:uFillTx/>
                <a:latin typeface="Arial"/>
                <a:ea typeface="+mn-ea"/>
                <a:cs typeface="+mn-cs"/>
              </a:rPr>
              <a:t>.</a:t>
            </a:r>
          </a:p>
        </p:txBody>
      </p:sp>
      <p:pic>
        <p:nvPicPr>
          <p:cNvPr id="3" name="Picture 2"/>
          <p:cNvPicPr>
            <a:picLocks noChangeAspect="1"/>
          </p:cNvPicPr>
          <p:nvPr/>
        </p:nvPicPr>
        <p:blipFill rotWithShape="1">
          <a:blip r:embed="rId3"/>
          <a:srcRect l="1884" r="9724"/>
          <a:stretch/>
        </p:blipFill>
        <p:spPr>
          <a:xfrm>
            <a:off x="5715729" y="751344"/>
            <a:ext cx="1226225" cy="164310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11467" y="5468467"/>
            <a:ext cx="2001832" cy="1091712"/>
          </a:xfrm>
          <a:prstGeom prst="rect">
            <a:avLst/>
          </a:prstGeom>
        </p:spPr>
      </p:pic>
    </p:spTree>
    <p:extLst>
      <p:ext uri="{BB962C8B-B14F-4D97-AF65-F5344CB8AC3E}">
        <p14:creationId xmlns:p14="http://schemas.microsoft.com/office/powerpoint/2010/main" val="906461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6619164" y="0"/>
            <a:ext cx="5572836" cy="6858000"/>
          </a:xfrm>
          <a:prstGeom prst="rect">
            <a:avLst/>
          </a:prstGeom>
          <a:solidFill>
            <a:srgbClr val="38C6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5240" y="4735772"/>
            <a:ext cx="7607043" cy="2122227"/>
          </a:xfrm>
          <a:prstGeom prst="rect">
            <a:avLst/>
          </a:prstGeom>
          <a:solidFill>
            <a:srgbClr val="008F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7165" y="921046"/>
            <a:ext cx="5675224" cy="3173698"/>
          </a:xfrm>
        </p:spPr>
        <p:txBody>
          <a:bodyPr anchor="ctr">
            <a:noAutofit/>
          </a:bodyPr>
          <a:lstStyle/>
          <a:p>
            <a:pPr>
              <a:spcBef>
                <a:spcPts val="0"/>
              </a:spcBef>
            </a:pPr>
            <a:r>
              <a:rPr lang="en-US" sz="5400" b="1" dirty="0">
                <a:solidFill>
                  <a:srgbClr val="CD1E8E"/>
                </a:solidFill>
                <a:latin typeface="Arial" panose="020B0604020202020204" pitchFamily="34" charset="0"/>
                <a:cs typeface="Arial" panose="020B0604020202020204" pitchFamily="34" charset="0"/>
              </a:rPr>
              <a:t>CONTACT INFORMATION</a:t>
            </a:r>
            <a:br>
              <a:rPr lang="en-US" sz="5400" b="1" dirty="0">
                <a:solidFill>
                  <a:srgbClr val="CD1E8E"/>
                </a:solidFill>
                <a:latin typeface="Arial" panose="020B0604020202020204" pitchFamily="34" charset="0"/>
                <a:cs typeface="Arial" panose="020B0604020202020204" pitchFamily="34" charset="0"/>
              </a:rPr>
            </a:br>
            <a:br>
              <a:rPr lang="en-US" sz="3200" dirty="0">
                <a:latin typeface="Arial Narrow" panose="020B0606020202030204" pitchFamily="34" charset="0"/>
              </a:rPr>
            </a:br>
            <a:br>
              <a:rPr lang="en-US" sz="3200" dirty="0">
                <a:latin typeface="Arial Narrow" panose="020B0606020202030204" pitchFamily="34" charset="0"/>
              </a:rPr>
            </a:br>
            <a:r>
              <a:rPr lang="en-US" sz="3200" dirty="0">
                <a:solidFill>
                  <a:srgbClr val="3650A2"/>
                </a:solidFill>
                <a:latin typeface="Arial Narrow" panose="020B0606020202030204" pitchFamily="34" charset="0"/>
              </a:rPr>
              <a:t>Not sure if you’re enrolled? </a:t>
            </a:r>
            <a:br>
              <a:rPr lang="en-US" sz="3200" dirty="0">
                <a:solidFill>
                  <a:srgbClr val="3650A2"/>
                </a:solidFill>
                <a:latin typeface="Arial Narrow" panose="020B0606020202030204" pitchFamily="34" charset="0"/>
              </a:rPr>
            </a:br>
            <a:r>
              <a:rPr lang="en-US" sz="3200" dirty="0">
                <a:solidFill>
                  <a:srgbClr val="3650A2"/>
                </a:solidFill>
                <a:latin typeface="Arial Narrow" panose="020B0606020202030204" pitchFamily="34" charset="0"/>
              </a:rPr>
              <a:t>Check with your counselor!</a:t>
            </a:r>
            <a:endParaRPr lang="en-US" sz="3200" cap="all" dirty="0">
              <a:solidFill>
                <a:srgbClr val="3650A2"/>
              </a:solidFill>
              <a:latin typeface="Arial Narrow" panose="020B0606020202030204" pitchFamily="34" charset="0"/>
              <a:cs typeface="Arial" panose="020B0604020202020204" pitchFamily="34"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995" y="5009394"/>
            <a:ext cx="3164964" cy="1574981"/>
          </a:xfrm>
          <a:prstGeom prst="rect">
            <a:avLst/>
          </a:prstGeom>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666328" y="5974397"/>
            <a:ext cx="3321587" cy="699282"/>
          </a:xfrm>
          <a:prstGeom prst="rect">
            <a:avLst/>
          </a:prstGeom>
        </p:spPr>
      </p:pic>
      <p:sp>
        <p:nvSpPr>
          <p:cNvPr id="8" name="TextBox 7"/>
          <p:cNvSpPr txBox="1"/>
          <p:nvPr/>
        </p:nvSpPr>
        <p:spPr>
          <a:xfrm>
            <a:off x="7212714" y="1030568"/>
            <a:ext cx="4775201" cy="2954655"/>
          </a:xfrm>
          <a:prstGeom prst="rect">
            <a:avLst/>
          </a:prstGeom>
          <a:noFill/>
        </p:spPr>
        <p:txBody>
          <a:bodyPr wrap="square" rtlCol="0">
            <a:spAutoFit/>
          </a:bodyPr>
          <a:lstStyle/>
          <a:p>
            <a:pPr>
              <a:spcBef>
                <a:spcPts val="0"/>
              </a:spcBef>
            </a:pPr>
            <a:r>
              <a:rPr lang="en-US" sz="3200" b="1" dirty="0">
                <a:solidFill>
                  <a:srgbClr val="002060"/>
                </a:solidFill>
                <a:latin typeface="Arial" panose="020B0604020202020204" pitchFamily="34" charset="0"/>
                <a:cs typeface="Arial" panose="020B0604020202020204" pitchFamily="34" charset="0"/>
              </a:rPr>
              <a:t>Phone:</a:t>
            </a:r>
          </a:p>
          <a:p>
            <a:pPr>
              <a:spcBef>
                <a:spcPts val="0"/>
              </a:spcBef>
            </a:pPr>
            <a:r>
              <a:rPr lang="en-US" sz="3200" dirty="0">
                <a:solidFill>
                  <a:srgbClr val="002060"/>
                </a:solidFill>
                <a:latin typeface="Arial" panose="020B0604020202020204" pitchFamily="34" charset="0"/>
                <a:cs typeface="Arial" panose="020B0604020202020204" pitchFamily="34" charset="0"/>
              </a:rPr>
              <a:t>1-888-525-0747 </a:t>
            </a:r>
          </a:p>
          <a:p>
            <a:pPr>
              <a:spcBef>
                <a:spcPts val="0"/>
              </a:spcBef>
            </a:pPr>
            <a:r>
              <a:rPr lang="en-US" sz="3200" dirty="0">
                <a:solidFill>
                  <a:srgbClr val="002060"/>
                </a:solidFill>
                <a:latin typeface="Arial" panose="020B0604020202020204" pitchFamily="34" charset="0"/>
                <a:cs typeface="Arial" panose="020B0604020202020204" pitchFamily="34" charset="0"/>
              </a:rPr>
              <a:t>Option 1 </a:t>
            </a:r>
            <a:br>
              <a:rPr lang="en-US" sz="3200" dirty="0">
                <a:solidFill>
                  <a:srgbClr val="002060"/>
                </a:solidFill>
                <a:latin typeface="Arial" panose="020B0604020202020204" pitchFamily="34" charset="0"/>
                <a:cs typeface="Arial" panose="020B0604020202020204" pitchFamily="34" charset="0"/>
              </a:rPr>
            </a:br>
            <a:endParaRPr lang="en-US" sz="3200" dirty="0">
              <a:solidFill>
                <a:srgbClr val="002060"/>
              </a:solidFill>
              <a:latin typeface="Arial" panose="020B0604020202020204" pitchFamily="34" charset="0"/>
              <a:cs typeface="Arial" panose="020B0604020202020204" pitchFamily="34" charset="0"/>
            </a:endParaRPr>
          </a:p>
          <a:p>
            <a:pPr>
              <a:spcBef>
                <a:spcPts val="0"/>
              </a:spcBef>
            </a:pPr>
            <a:r>
              <a:rPr lang="en-US" sz="3200" b="1" dirty="0">
                <a:solidFill>
                  <a:srgbClr val="002060"/>
                </a:solidFill>
                <a:latin typeface="Arial" panose="020B0604020202020204" pitchFamily="34" charset="0"/>
                <a:cs typeface="Arial" panose="020B0604020202020204" pitchFamily="34" charset="0"/>
              </a:rPr>
              <a:t>Email: </a:t>
            </a:r>
            <a:r>
              <a:rPr lang="en-US" sz="2600" dirty="0">
                <a:solidFill>
                  <a:srgbClr val="002060"/>
                </a:solidFill>
                <a:latin typeface="Arial" panose="020B0604020202020204" pitchFamily="34" charset="0"/>
                <a:cs typeface="Arial" panose="020B0604020202020204" pitchFamily="34" charset="0"/>
                <a:hlinkClick r:id="rId5"/>
              </a:rPr>
              <a:t>collegebound@wsac.wa.gov</a:t>
            </a:r>
            <a:endParaRPr lang="en-US" sz="2600" dirty="0">
              <a:solidFill>
                <a:srgbClr val="002060"/>
              </a:solidFill>
            </a:endParaRPr>
          </a:p>
        </p:txBody>
      </p:sp>
    </p:spTree>
    <p:extLst>
      <p:ext uri="{BB962C8B-B14F-4D97-AF65-F5344CB8AC3E}">
        <p14:creationId xmlns:p14="http://schemas.microsoft.com/office/powerpoint/2010/main" val="2282412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17434" y="575561"/>
            <a:ext cx="9379685" cy="1600200"/>
          </a:xfrm>
          <a:prstGeom prst="rect">
            <a:avLst/>
          </a:prstGeom>
        </p:spPr>
        <p:txBody>
          <a:bodyPr vert="horz" lIns="91440" tIns="45720" rIns="91440" bIns="45720" rtlCol="0" anchor="ctr">
            <a:no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en-US" b="1" cap="all" dirty="0">
                <a:solidFill>
                  <a:srgbClr val="3650A2"/>
                </a:solidFill>
                <a:latin typeface="Arial" charset="0"/>
                <a:ea typeface="Arial" charset="0"/>
                <a:cs typeface="Arial" charset="0"/>
              </a:rPr>
              <a:t>Who </a:t>
            </a:r>
            <a:r>
              <a:rPr lang="en-US" cap="all" dirty="0">
                <a:solidFill>
                  <a:srgbClr val="3650A2"/>
                </a:solidFill>
                <a:latin typeface="Arial" charset="0"/>
                <a:ea typeface="Arial" charset="0"/>
                <a:cs typeface="Arial" charset="0"/>
              </a:rPr>
              <a:t>do you know that went to college?</a:t>
            </a:r>
          </a:p>
        </p:txBody>
      </p:sp>
      <p:sp>
        <p:nvSpPr>
          <p:cNvPr id="12" name="TextBox 11"/>
          <p:cNvSpPr txBox="1"/>
          <p:nvPr/>
        </p:nvSpPr>
        <p:spPr>
          <a:xfrm>
            <a:off x="4510620" y="5443276"/>
            <a:ext cx="2966483" cy="369332"/>
          </a:xfrm>
          <a:prstGeom prst="rect">
            <a:avLst/>
          </a:prstGeom>
          <a:solidFill>
            <a:srgbClr val="38C6F4"/>
          </a:solidFill>
          <a:ln>
            <a:solidFill>
              <a:srgbClr val="38C6F4"/>
            </a:solidFill>
          </a:ln>
        </p:spPr>
        <p:txBody>
          <a:bodyPr wrap="square" lIns="91440" tIns="45720" rIns="91440" bIns="45720" rtlCol="0" anchor="t">
            <a:spAutoFit/>
          </a:bodyPr>
          <a:lstStyle/>
          <a:p>
            <a:pPr algn="ctr"/>
            <a:endParaRPr lang="en-US" b="1" dirty="0">
              <a:solidFill>
                <a:schemeClr val="bg1"/>
              </a:solidFill>
              <a:latin typeface="Arial Narrow" panose="020B0606020202030204" pitchFamily="34" charset="0"/>
            </a:endParaRPr>
          </a:p>
        </p:txBody>
      </p:sp>
      <p:pic>
        <p:nvPicPr>
          <p:cNvPr id="3" name="Picture 3">
            <a:extLst>
              <a:ext uri="{FF2B5EF4-FFF2-40B4-BE49-F238E27FC236}">
                <a16:creationId xmlns:a16="http://schemas.microsoft.com/office/drawing/2014/main" id="{5D3C4EC8-5648-472A-9232-DD182F2E2F1F}"/>
              </a:ext>
            </a:extLst>
          </p:cNvPr>
          <p:cNvPicPr>
            <a:picLocks noChangeAspect="1"/>
          </p:cNvPicPr>
          <p:nvPr/>
        </p:nvPicPr>
        <p:blipFill>
          <a:blip r:embed="rId3"/>
          <a:stretch>
            <a:fillRect/>
          </a:stretch>
        </p:blipFill>
        <p:spPr>
          <a:xfrm>
            <a:off x="1172937" y="2174730"/>
            <a:ext cx="9832520" cy="4182216"/>
          </a:xfrm>
          <a:prstGeom prst="rect">
            <a:avLst/>
          </a:prstGeom>
        </p:spPr>
      </p:pic>
    </p:spTree>
    <p:extLst>
      <p:ext uri="{BB962C8B-B14F-4D97-AF65-F5344CB8AC3E}">
        <p14:creationId xmlns:p14="http://schemas.microsoft.com/office/powerpoint/2010/main" val="3723912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83181" y="684944"/>
            <a:ext cx="8456316" cy="1600200"/>
          </a:xfrm>
          <a:prstGeom prst="rect">
            <a:avLst/>
          </a:prstGeom>
        </p:spPr>
        <p:txBody>
          <a:bodyPr vert="horz" lIns="91440" tIns="45720" rIns="91440" bIns="45720" rtlCol="0" anchor="ctr">
            <a:no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en-US" b="1" cap="all" dirty="0">
                <a:solidFill>
                  <a:srgbClr val="3650A2"/>
                </a:solidFill>
                <a:latin typeface="Arial" charset="0"/>
                <a:ea typeface="Arial" charset="0"/>
                <a:cs typeface="Arial" charset="0"/>
              </a:rPr>
              <a:t>Why </a:t>
            </a:r>
            <a:r>
              <a:rPr lang="en-US" cap="all" dirty="0">
                <a:solidFill>
                  <a:srgbClr val="3650A2"/>
                </a:solidFill>
                <a:latin typeface="Arial" charset="0"/>
                <a:ea typeface="Arial" charset="0"/>
                <a:cs typeface="Arial" charset="0"/>
              </a:rPr>
              <a:t>should I go to college?</a:t>
            </a:r>
          </a:p>
        </p:txBody>
      </p:sp>
      <p:sp>
        <p:nvSpPr>
          <p:cNvPr id="3" name="Rectangle 2"/>
          <p:cNvSpPr/>
          <p:nvPr/>
        </p:nvSpPr>
        <p:spPr>
          <a:xfrm>
            <a:off x="0" y="2717074"/>
            <a:ext cx="12192000" cy="4140926"/>
          </a:xfrm>
          <a:prstGeom prst="rect">
            <a:avLst/>
          </a:prstGeom>
          <a:solidFill>
            <a:srgbClr val="3650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650A2"/>
              </a:solidFill>
            </a:endParaRPr>
          </a:p>
        </p:txBody>
      </p:sp>
      <p:sp>
        <p:nvSpPr>
          <p:cNvPr id="4" name="Content Placeholder 3"/>
          <p:cNvSpPr txBox="1">
            <a:spLocks/>
          </p:cNvSpPr>
          <p:nvPr/>
        </p:nvSpPr>
        <p:spPr>
          <a:xfrm>
            <a:off x="663728" y="3153991"/>
            <a:ext cx="9432379" cy="318193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1200"/>
              </a:spcAft>
              <a:buFont typeface="Arial" panose="020B0604020202020204" pitchFamily="34" charset="0"/>
              <a:buBlip>
                <a:blip r:embed="rId2"/>
              </a:buBlip>
            </a:pPr>
            <a:r>
              <a:rPr lang="en-US" dirty="0">
                <a:solidFill>
                  <a:schemeClr val="bg1"/>
                </a:solidFill>
                <a:latin typeface="Arial" panose="020B0604020202020204" pitchFamily="34" charset="0"/>
                <a:cs typeface="Arial" panose="020B0604020202020204" pitchFamily="34" charset="0"/>
              </a:rPr>
              <a:t> More school = More $$$</a:t>
            </a:r>
          </a:p>
          <a:p>
            <a:pPr>
              <a:lnSpc>
                <a:spcPct val="100000"/>
              </a:lnSpc>
              <a:spcAft>
                <a:spcPts val="1200"/>
              </a:spcAft>
              <a:buFont typeface="Arial" panose="020B0604020202020204" pitchFamily="34" charset="0"/>
              <a:buBlip>
                <a:blip r:embed="rId2"/>
              </a:buBlip>
            </a:pPr>
            <a:r>
              <a:rPr lang="en-US" dirty="0">
                <a:solidFill>
                  <a:schemeClr val="bg1"/>
                </a:solidFill>
                <a:latin typeface="Arial" panose="020B0604020202020204" pitchFamily="34" charset="0"/>
                <a:cs typeface="Arial" panose="020B0604020202020204" pitchFamily="34" charset="0"/>
              </a:rPr>
              <a:t> Getting a college degree = More jobs to choose from</a:t>
            </a:r>
          </a:p>
          <a:p>
            <a:pPr>
              <a:lnSpc>
                <a:spcPct val="100000"/>
              </a:lnSpc>
              <a:spcAft>
                <a:spcPts val="1200"/>
              </a:spcAft>
              <a:buFont typeface="Arial" panose="020B0604020202020204" pitchFamily="34" charset="0"/>
              <a:buBlip>
                <a:blip r:embed="rId2"/>
              </a:buBlip>
            </a:pPr>
            <a:r>
              <a:rPr lang="en-US" dirty="0">
                <a:solidFill>
                  <a:schemeClr val="bg1"/>
                </a:solidFill>
                <a:latin typeface="Arial" panose="020B0604020202020204" pitchFamily="34" charset="0"/>
                <a:cs typeface="Arial" panose="020B0604020202020204" pitchFamily="34" charset="0"/>
              </a:rPr>
              <a:t> A </a:t>
            </a:r>
            <a:r>
              <a:rPr lang="en-US" b="1" dirty="0">
                <a:solidFill>
                  <a:schemeClr val="bg1"/>
                </a:solidFill>
                <a:latin typeface="Arial" panose="020B0604020202020204" pitchFamily="34" charset="0"/>
                <a:cs typeface="Arial" panose="020B0604020202020204" pitchFamily="34" charset="0"/>
              </a:rPr>
              <a:t>MAJORITY</a:t>
            </a:r>
            <a:r>
              <a:rPr lang="en-US" dirty="0">
                <a:solidFill>
                  <a:schemeClr val="bg1"/>
                </a:solidFill>
                <a:latin typeface="Arial" panose="020B0604020202020204" pitchFamily="34" charset="0"/>
                <a:cs typeface="Arial" panose="020B0604020202020204" pitchFamily="34" charset="0"/>
              </a:rPr>
              <a:t> of jobs in Washington will require some college</a:t>
            </a:r>
          </a:p>
          <a:p>
            <a:pPr>
              <a:lnSpc>
                <a:spcPct val="100000"/>
              </a:lnSpc>
              <a:spcAft>
                <a:spcPts val="1200"/>
              </a:spcAft>
              <a:buFont typeface="Arial" panose="020B0604020202020204" pitchFamily="34" charset="0"/>
              <a:buBlip>
                <a:blip r:embed="rId2"/>
              </a:buBlip>
            </a:pPr>
            <a:r>
              <a:rPr lang="en-US" dirty="0">
                <a:solidFill>
                  <a:schemeClr val="bg1"/>
                </a:solidFill>
                <a:latin typeface="Arial" panose="020B0604020202020204" pitchFamily="34" charset="0"/>
                <a:cs typeface="Arial" panose="020B0604020202020204" pitchFamily="34" charset="0"/>
              </a:rPr>
              <a:t> It’s FUN and you get to meet new people from all over</a:t>
            </a:r>
          </a:p>
        </p:txBody>
      </p:sp>
    </p:spTree>
    <p:extLst>
      <p:ext uri="{BB962C8B-B14F-4D97-AF65-F5344CB8AC3E}">
        <p14:creationId xmlns:p14="http://schemas.microsoft.com/office/powerpoint/2010/main" val="4019500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4605867" cy="6858000"/>
          </a:xfrm>
          <a:prstGeom prst="rect">
            <a:avLst/>
          </a:prstGeom>
          <a:solidFill>
            <a:srgbClr val="D2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1"/>
          <p:cNvSpPr txBox="1">
            <a:spLocks/>
          </p:cNvSpPr>
          <p:nvPr/>
        </p:nvSpPr>
        <p:spPr>
          <a:xfrm>
            <a:off x="294412" y="2895025"/>
            <a:ext cx="4311455" cy="1760220"/>
          </a:xfrm>
          <a:prstGeom prst="rect">
            <a:avLst/>
          </a:prstGeom>
        </p:spPr>
        <p:txBody>
          <a:bodyPr vert="horz" lIns="91440" tIns="45720" rIns="91440" bIns="45720" rtlCol="0" anchor="ctr">
            <a:no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sz="5400" b="1" i="0" u="none" strike="noStrike" kern="1200" cap="none" spc="-120" normalizeH="0" baseline="0" noProof="0" dirty="0">
                <a:ln>
                  <a:noFill/>
                </a:ln>
                <a:solidFill>
                  <a:srgbClr val="3650A2"/>
                </a:solidFill>
                <a:effectLst/>
                <a:uLnTx/>
                <a:uFillTx/>
                <a:latin typeface="Arial" charset="0"/>
                <a:ea typeface="Arial" charset="0"/>
                <a:cs typeface="Arial" charset="0"/>
              </a:rPr>
              <a:t>MORE SCHOOL</a:t>
            </a:r>
            <a:r>
              <a:rPr kumimoji="0" lang="en-US" sz="5400" b="0" i="0" u="none" strike="noStrike" kern="1200" cap="all" spc="-120" normalizeH="0" baseline="0" noProof="0" dirty="0">
                <a:ln>
                  <a:noFill/>
                </a:ln>
                <a:solidFill>
                  <a:srgbClr val="3650A2"/>
                </a:solidFill>
                <a:effectLst/>
                <a:uLnTx/>
                <a:uFillTx/>
                <a:latin typeface="Arial" charset="0"/>
                <a:ea typeface="Arial" charset="0"/>
                <a:cs typeface="Arial" charset="0"/>
              </a:rPr>
              <a:t> MEANS</a:t>
            </a:r>
          </a:p>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sz="5400" b="1" i="0" u="none" strike="noStrike" kern="1200" cap="all" spc="-120" normalizeH="0" baseline="0" noProof="0" dirty="0">
                <a:ln>
                  <a:noFill/>
                </a:ln>
                <a:solidFill>
                  <a:srgbClr val="3650A2"/>
                </a:solidFill>
                <a:effectLst/>
                <a:uLnTx/>
                <a:uFillTx/>
                <a:latin typeface="Arial" charset="0"/>
                <a:ea typeface="Arial" charset="0"/>
                <a:cs typeface="Arial" charset="0"/>
              </a:rPr>
              <a:t>More Money </a:t>
            </a:r>
            <a:br>
              <a:rPr kumimoji="0" lang="en-US" sz="5400" b="0" i="0" u="none" strike="noStrike" kern="1200" cap="none" spc="-120" normalizeH="0" baseline="0" noProof="0" dirty="0">
                <a:ln>
                  <a:noFill/>
                </a:ln>
                <a:solidFill>
                  <a:srgbClr val="3650A2"/>
                </a:solidFill>
                <a:effectLst/>
                <a:uLnTx/>
                <a:uFillTx/>
                <a:latin typeface="Arial" charset="0"/>
                <a:ea typeface="Arial" charset="0"/>
                <a:cs typeface="Arial" charset="0"/>
              </a:rPr>
            </a:br>
            <a:endParaRPr kumimoji="0" lang="en-US" sz="5400" b="0" i="0" u="none" strike="noStrike" kern="1200" cap="none" spc="-120" normalizeH="0" baseline="0" noProof="0" dirty="0">
              <a:ln>
                <a:noFill/>
              </a:ln>
              <a:solidFill>
                <a:srgbClr val="3650A2"/>
              </a:solidFill>
              <a:effectLst/>
              <a:uLnTx/>
              <a:uFillTx/>
              <a:latin typeface="Arial" charset="0"/>
              <a:ea typeface="Arial" charset="0"/>
              <a:cs typeface="Arial" charset="0"/>
            </a:endParaRPr>
          </a:p>
        </p:txBody>
      </p:sp>
      <p:sp>
        <p:nvSpPr>
          <p:cNvPr id="5" name="Title 1"/>
          <p:cNvSpPr txBox="1">
            <a:spLocks/>
          </p:cNvSpPr>
          <p:nvPr/>
        </p:nvSpPr>
        <p:spPr>
          <a:xfrm>
            <a:off x="4717093" y="252255"/>
            <a:ext cx="5966473" cy="1403103"/>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3200" b="1" i="0" kern="1200" cap="all" spc="-120" baseline="0">
                <a:solidFill>
                  <a:schemeClr val="accent1"/>
                </a:solidFill>
                <a:latin typeface="arial" charset="0"/>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sz="3600" b="1" i="0" u="none" strike="noStrike" kern="1200" cap="all" spc="-120" normalizeH="0" baseline="0" noProof="0" dirty="0">
                <a:ln>
                  <a:noFill/>
                </a:ln>
                <a:solidFill>
                  <a:srgbClr val="3650A2"/>
                </a:solidFill>
                <a:effectLst/>
                <a:uLnTx/>
                <a:uFillTx/>
                <a:latin typeface="Arial Narrow" charset="0"/>
                <a:ea typeface="Arial Narrow" charset="0"/>
                <a:cs typeface="Arial Narrow" charset="0"/>
              </a:rPr>
              <a:t>Average income by education level</a:t>
            </a:r>
          </a:p>
        </p:txBody>
      </p:sp>
      <p:pic>
        <p:nvPicPr>
          <p:cNvPr id="1026" name="Picture 2" descr="Image result for stack of cash drawing creative commo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73453" y="3144306"/>
            <a:ext cx="1508262" cy="150826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Image result for stack of cash drawing creative commo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64594" y="2147869"/>
            <a:ext cx="1508262" cy="150826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Image result for stack of cash drawing creative commo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59236" y="2202001"/>
            <a:ext cx="1508262" cy="150826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mage result for stack of cash drawing creative commo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97911" y="3217008"/>
            <a:ext cx="1508262" cy="1508262"/>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Image result for stack of cash drawing creative commo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80947" y="3217008"/>
            <a:ext cx="1508262" cy="1508262"/>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Image result for stack of cash drawing creative commo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67498" y="1078730"/>
            <a:ext cx="1508262" cy="1508262"/>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1"/>
          <p:cNvSpPr txBox="1">
            <a:spLocks/>
          </p:cNvSpPr>
          <p:nvPr/>
        </p:nvSpPr>
        <p:spPr>
          <a:xfrm>
            <a:off x="5173453" y="4499406"/>
            <a:ext cx="1551597" cy="1403103"/>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3200" b="1" i="0" kern="1200" cap="all" spc="-120" baseline="0">
                <a:solidFill>
                  <a:schemeClr val="accent1"/>
                </a:solidFill>
                <a:latin typeface="arial" charset="0"/>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sz="3200" b="1" i="0" u="none" strike="noStrike" kern="1200" cap="all" spc="-120" normalizeH="0" baseline="0" noProof="0" dirty="0">
                <a:ln>
                  <a:noFill/>
                </a:ln>
                <a:solidFill>
                  <a:srgbClr val="3650A2"/>
                </a:solidFill>
                <a:effectLst/>
                <a:uLnTx/>
                <a:uFillTx/>
                <a:latin typeface="Arial Narrow" charset="0"/>
                <a:ea typeface="Arial Narrow" charset="0"/>
                <a:cs typeface="Arial Narrow" charset="0"/>
              </a:rPr>
              <a:t>$30,780</a:t>
            </a:r>
          </a:p>
        </p:txBody>
      </p:sp>
      <p:sp>
        <p:nvSpPr>
          <p:cNvPr id="15" name="Title 1"/>
          <p:cNvSpPr txBox="1">
            <a:spLocks/>
          </p:cNvSpPr>
          <p:nvPr/>
        </p:nvSpPr>
        <p:spPr>
          <a:xfrm>
            <a:off x="6625070" y="4499406"/>
            <a:ext cx="1551597" cy="1403103"/>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3200" b="1" i="0" kern="1200" cap="all" spc="-120" baseline="0">
                <a:solidFill>
                  <a:schemeClr val="accent1"/>
                </a:solidFill>
                <a:latin typeface="arial" charset="0"/>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sz="3200" b="1" i="0" u="none" strike="noStrike" kern="1200" cap="all" spc="-120" normalizeH="0" baseline="0" noProof="0" dirty="0">
                <a:ln>
                  <a:noFill/>
                </a:ln>
                <a:solidFill>
                  <a:srgbClr val="3650A2"/>
                </a:solidFill>
                <a:effectLst/>
                <a:uLnTx/>
                <a:uFillTx/>
                <a:latin typeface="Arial Narrow" charset="0"/>
                <a:ea typeface="Arial Narrow" charset="0"/>
                <a:cs typeface="Arial Narrow" charset="0"/>
              </a:rPr>
              <a:t>$38,792</a:t>
            </a:r>
          </a:p>
        </p:txBody>
      </p:sp>
      <p:sp>
        <p:nvSpPr>
          <p:cNvPr id="16" name="Title 1"/>
          <p:cNvSpPr txBox="1">
            <a:spLocks/>
          </p:cNvSpPr>
          <p:nvPr/>
        </p:nvSpPr>
        <p:spPr>
          <a:xfrm>
            <a:off x="8331534" y="4449681"/>
            <a:ext cx="1551597" cy="1403103"/>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3200" b="1" i="0" kern="1200" cap="all" spc="-120" baseline="0">
                <a:solidFill>
                  <a:schemeClr val="accent1"/>
                </a:solidFill>
                <a:latin typeface="arial" charset="0"/>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sz="3200" b="1" i="0" u="none" strike="noStrike" kern="1200" cap="all" spc="-120" normalizeH="0" baseline="0" noProof="0" dirty="0">
                <a:ln>
                  <a:noFill/>
                </a:ln>
                <a:solidFill>
                  <a:srgbClr val="3650A2"/>
                </a:solidFill>
                <a:effectLst/>
                <a:uLnTx/>
                <a:uFillTx/>
                <a:latin typeface="Arial Narrow" charset="0"/>
                <a:ea typeface="Arial Narrow" charset="0"/>
                <a:cs typeface="Arial Narrow" charset="0"/>
              </a:rPr>
              <a:t>$44,720</a:t>
            </a:r>
          </a:p>
        </p:txBody>
      </p:sp>
      <p:sp>
        <p:nvSpPr>
          <p:cNvPr id="8" name="TextBox 7"/>
          <p:cNvSpPr txBox="1"/>
          <p:nvPr/>
        </p:nvSpPr>
        <p:spPr>
          <a:xfrm>
            <a:off x="5267070" y="5529622"/>
            <a:ext cx="1188721"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Less than high school</a:t>
            </a:r>
          </a:p>
        </p:txBody>
      </p:sp>
      <p:sp>
        <p:nvSpPr>
          <p:cNvPr id="18" name="TextBox 17"/>
          <p:cNvSpPr txBox="1"/>
          <p:nvPr/>
        </p:nvSpPr>
        <p:spPr>
          <a:xfrm>
            <a:off x="6744300" y="5529621"/>
            <a:ext cx="1404275"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High School Diploma</a:t>
            </a:r>
          </a:p>
        </p:txBody>
      </p:sp>
      <p:sp>
        <p:nvSpPr>
          <p:cNvPr id="19" name="TextBox 18"/>
          <p:cNvSpPr txBox="1"/>
          <p:nvPr/>
        </p:nvSpPr>
        <p:spPr>
          <a:xfrm>
            <a:off x="9928240" y="5529619"/>
            <a:ext cx="142434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Bachelor’s degree</a:t>
            </a:r>
          </a:p>
        </p:txBody>
      </p:sp>
      <p:pic>
        <p:nvPicPr>
          <p:cNvPr id="3" name="Picture 2"/>
          <p:cNvPicPr>
            <a:picLocks noChangeAspect="1"/>
          </p:cNvPicPr>
          <p:nvPr/>
        </p:nvPicPr>
        <p:blipFill>
          <a:blip r:embed="rId4"/>
          <a:stretch>
            <a:fillRect/>
          </a:stretch>
        </p:blipFill>
        <p:spPr>
          <a:xfrm>
            <a:off x="9884443" y="3217008"/>
            <a:ext cx="1511939" cy="1505843"/>
          </a:xfrm>
          <a:prstGeom prst="rect">
            <a:avLst/>
          </a:prstGeom>
        </p:spPr>
      </p:pic>
      <p:pic>
        <p:nvPicPr>
          <p:cNvPr id="6" name="Picture 5"/>
          <p:cNvPicPr>
            <a:picLocks noChangeAspect="1"/>
          </p:cNvPicPr>
          <p:nvPr/>
        </p:nvPicPr>
        <p:blipFill>
          <a:blip r:embed="rId5"/>
          <a:stretch>
            <a:fillRect/>
          </a:stretch>
        </p:blipFill>
        <p:spPr>
          <a:xfrm>
            <a:off x="9795308" y="2200162"/>
            <a:ext cx="1511939" cy="1511939"/>
          </a:xfrm>
          <a:prstGeom prst="rect">
            <a:avLst/>
          </a:prstGeom>
        </p:spPr>
      </p:pic>
      <p:pic>
        <p:nvPicPr>
          <p:cNvPr id="7" name="Picture 6"/>
          <p:cNvPicPr>
            <a:picLocks noChangeAspect="1"/>
          </p:cNvPicPr>
          <p:nvPr/>
        </p:nvPicPr>
        <p:blipFill>
          <a:blip r:embed="rId5"/>
          <a:stretch>
            <a:fillRect/>
          </a:stretch>
        </p:blipFill>
        <p:spPr>
          <a:xfrm>
            <a:off x="9684082" y="1129309"/>
            <a:ext cx="1511939" cy="1511939"/>
          </a:xfrm>
          <a:prstGeom prst="rect">
            <a:avLst/>
          </a:prstGeom>
        </p:spPr>
      </p:pic>
      <p:pic>
        <p:nvPicPr>
          <p:cNvPr id="17" name="Picture 16"/>
          <p:cNvPicPr>
            <a:picLocks noChangeAspect="1"/>
          </p:cNvPicPr>
          <p:nvPr/>
        </p:nvPicPr>
        <p:blipFill>
          <a:blip r:embed="rId6"/>
          <a:stretch>
            <a:fillRect/>
          </a:stretch>
        </p:blipFill>
        <p:spPr>
          <a:xfrm>
            <a:off x="9572856" y="65594"/>
            <a:ext cx="1511939" cy="1518036"/>
          </a:xfrm>
          <a:prstGeom prst="rect">
            <a:avLst/>
          </a:prstGeom>
        </p:spPr>
      </p:pic>
      <p:sp>
        <p:nvSpPr>
          <p:cNvPr id="21" name="Title 1"/>
          <p:cNvSpPr txBox="1">
            <a:spLocks/>
          </p:cNvSpPr>
          <p:nvPr/>
        </p:nvSpPr>
        <p:spPr>
          <a:xfrm>
            <a:off x="9838242" y="4499406"/>
            <a:ext cx="1371458" cy="1403103"/>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3200" b="1" i="0" kern="1200" cap="all" spc="-120" baseline="0">
                <a:solidFill>
                  <a:schemeClr val="accent1"/>
                </a:solidFill>
                <a:latin typeface="arial" charset="0"/>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sz="3200" b="1" i="0" u="none" strike="noStrike" kern="1200" cap="all" spc="-120" normalizeH="0" baseline="0" noProof="0" dirty="0">
                <a:ln>
                  <a:noFill/>
                </a:ln>
                <a:solidFill>
                  <a:srgbClr val="3650A2"/>
                </a:solidFill>
                <a:effectLst/>
                <a:uLnTx/>
                <a:uFillTx/>
                <a:latin typeface="Arial Narrow" charset="0"/>
                <a:ea typeface="Arial Narrow" charset="0"/>
                <a:cs typeface="Arial Narrow" charset="0"/>
              </a:rPr>
              <a:t>$64,896</a:t>
            </a:r>
          </a:p>
        </p:txBody>
      </p:sp>
      <p:sp>
        <p:nvSpPr>
          <p:cNvPr id="23" name="TextBox 22"/>
          <p:cNvSpPr txBox="1"/>
          <p:nvPr/>
        </p:nvSpPr>
        <p:spPr>
          <a:xfrm>
            <a:off x="8405055" y="5529619"/>
            <a:ext cx="1464079"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Associate’s Degree</a:t>
            </a:r>
          </a:p>
        </p:txBody>
      </p:sp>
    </p:spTree>
    <p:extLst>
      <p:ext uri="{BB962C8B-B14F-4D97-AF65-F5344CB8AC3E}">
        <p14:creationId xmlns:p14="http://schemas.microsoft.com/office/powerpoint/2010/main" val="3530467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83181" y="684944"/>
            <a:ext cx="8456316" cy="1600200"/>
          </a:xfrm>
          <a:prstGeom prst="rect">
            <a:avLst/>
          </a:prstGeom>
        </p:spPr>
        <p:txBody>
          <a:bodyPr vert="horz" lIns="91440" tIns="45720" rIns="91440" bIns="45720" rtlCol="0" anchor="ctr">
            <a:no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en-US" b="1" cap="all" dirty="0">
                <a:solidFill>
                  <a:srgbClr val="3650A2"/>
                </a:solidFill>
                <a:latin typeface="Arial" charset="0"/>
                <a:ea typeface="Arial" charset="0"/>
                <a:cs typeface="Arial" charset="0"/>
              </a:rPr>
              <a:t>What types</a:t>
            </a:r>
            <a:r>
              <a:rPr lang="en-US" cap="all" dirty="0">
                <a:solidFill>
                  <a:srgbClr val="3650A2"/>
                </a:solidFill>
                <a:latin typeface="Arial" charset="0"/>
                <a:ea typeface="Arial" charset="0"/>
                <a:cs typeface="Arial" charset="0"/>
              </a:rPr>
              <a:t> of colleges are there?</a:t>
            </a:r>
          </a:p>
        </p:txBody>
      </p:sp>
      <p:sp>
        <p:nvSpPr>
          <p:cNvPr id="3" name="Rectangle 2"/>
          <p:cNvSpPr/>
          <p:nvPr/>
        </p:nvSpPr>
        <p:spPr>
          <a:xfrm>
            <a:off x="0" y="2717074"/>
            <a:ext cx="12192000" cy="4140926"/>
          </a:xfrm>
          <a:prstGeom prst="rect">
            <a:avLst/>
          </a:prstGeom>
          <a:solidFill>
            <a:srgbClr val="3650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650A2"/>
              </a:solidFill>
            </a:endParaRPr>
          </a:p>
        </p:txBody>
      </p:sp>
      <p:sp>
        <p:nvSpPr>
          <p:cNvPr id="4" name="TextBox 3"/>
          <p:cNvSpPr txBox="1"/>
          <p:nvPr/>
        </p:nvSpPr>
        <p:spPr>
          <a:xfrm>
            <a:off x="583181" y="3226278"/>
            <a:ext cx="3298706" cy="3293209"/>
          </a:xfrm>
          <a:prstGeom prst="rect">
            <a:avLst/>
          </a:prstGeom>
          <a:noFill/>
        </p:spPr>
        <p:txBody>
          <a:bodyPr wrap="square" rtlCol="0">
            <a:spAutoFit/>
          </a:bodyPr>
          <a:lstStyle/>
          <a:p>
            <a:pPr algn="ctr"/>
            <a:r>
              <a:rPr lang="en-US" sz="3600" b="1" dirty="0">
                <a:solidFill>
                  <a:schemeClr val="bg1"/>
                </a:solidFill>
                <a:latin typeface="Arial Narrow" panose="020B0606020202030204" pitchFamily="34" charset="0"/>
              </a:rPr>
              <a:t>Community and Technical Colleges (CTCs)</a:t>
            </a:r>
          </a:p>
          <a:p>
            <a:r>
              <a:rPr lang="en-US" sz="2000" dirty="0">
                <a:solidFill>
                  <a:schemeClr val="bg1"/>
                </a:solidFill>
                <a:latin typeface="Arial Narrow" panose="020B0606020202030204" pitchFamily="34" charset="0"/>
              </a:rPr>
              <a:t> </a:t>
            </a:r>
          </a:p>
          <a:p>
            <a:r>
              <a:rPr lang="en-US" sz="2000" dirty="0">
                <a:solidFill>
                  <a:schemeClr val="bg1"/>
                </a:solidFill>
                <a:latin typeface="Arial" panose="020B0604020202020204" pitchFamily="34" charset="0"/>
                <a:cs typeface="Arial" panose="020B0604020202020204" pitchFamily="34" charset="0"/>
              </a:rPr>
              <a:t>Schools that offer associate’s degrees and certificates including specific trades</a:t>
            </a:r>
          </a:p>
        </p:txBody>
      </p:sp>
      <p:sp>
        <p:nvSpPr>
          <p:cNvPr id="5" name="TextBox 4"/>
          <p:cNvSpPr txBox="1"/>
          <p:nvPr/>
        </p:nvSpPr>
        <p:spPr>
          <a:xfrm>
            <a:off x="4460396" y="3226276"/>
            <a:ext cx="3298706" cy="2677656"/>
          </a:xfrm>
          <a:prstGeom prst="rect">
            <a:avLst/>
          </a:prstGeom>
          <a:noFill/>
        </p:spPr>
        <p:txBody>
          <a:bodyPr wrap="square" rtlCol="0">
            <a:spAutoFit/>
          </a:bodyPr>
          <a:lstStyle/>
          <a:p>
            <a:pPr algn="ctr"/>
            <a:r>
              <a:rPr lang="en-US" sz="3600" b="1" dirty="0">
                <a:solidFill>
                  <a:schemeClr val="bg1"/>
                </a:solidFill>
                <a:latin typeface="Arial Narrow" panose="020B0606020202030204" pitchFamily="34" charset="0"/>
              </a:rPr>
              <a:t>Private 2-Year Vocational /Trade College</a:t>
            </a:r>
          </a:p>
          <a:p>
            <a:r>
              <a:rPr lang="en-US" sz="2000" dirty="0">
                <a:solidFill>
                  <a:schemeClr val="bg1"/>
                </a:solidFill>
                <a:latin typeface="Arial Narrow" panose="020B0606020202030204" pitchFamily="34" charset="0"/>
              </a:rPr>
              <a:t> </a:t>
            </a:r>
          </a:p>
          <a:p>
            <a:r>
              <a:rPr lang="en-US" sz="2000" dirty="0">
                <a:solidFill>
                  <a:schemeClr val="bg1"/>
                </a:solidFill>
                <a:latin typeface="Arial" panose="020B0604020202020204" pitchFamily="34" charset="0"/>
                <a:cs typeface="Arial" panose="020B0604020202020204" pitchFamily="34" charset="0"/>
              </a:rPr>
              <a:t>Schools provide education for a specific career. </a:t>
            </a:r>
          </a:p>
        </p:txBody>
      </p:sp>
      <p:sp>
        <p:nvSpPr>
          <p:cNvPr id="6" name="TextBox 5"/>
          <p:cNvSpPr txBox="1"/>
          <p:nvPr/>
        </p:nvSpPr>
        <p:spPr>
          <a:xfrm>
            <a:off x="8310113" y="3226276"/>
            <a:ext cx="3298706" cy="2985433"/>
          </a:xfrm>
          <a:prstGeom prst="rect">
            <a:avLst/>
          </a:prstGeom>
          <a:noFill/>
        </p:spPr>
        <p:txBody>
          <a:bodyPr wrap="square" rtlCol="0">
            <a:spAutoFit/>
          </a:bodyPr>
          <a:lstStyle/>
          <a:p>
            <a:pPr algn="ctr"/>
            <a:r>
              <a:rPr lang="en-US" sz="3600" b="1" dirty="0">
                <a:solidFill>
                  <a:schemeClr val="bg1"/>
                </a:solidFill>
                <a:latin typeface="Arial Narrow" panose="020B0606020202030204" pitchFamily="34" charset="0"/>
              </a:rPr>
              <a:t>Public and Private 4-Year College</a:t>
            </a:r>
          </a:p>
          <a:p>
            <a:r>
              <a:rPr lang="en-US" sz="2000" dirty="0">
                <a:solidFill>
                  <a:schemeClr val="bg1"/>
                </a:solidFill>
                <a:latin typeface="Arial Narrow" panose="020B0606020202030204" pitchFamily="34" charset="0"/>
              </a:rPr>
              <a:t> </a:t>
            </a:r>
          </a:p>
          <a:p>
            <a:r>
              <a:rPr lang="en-US" sz="2000" dirty="0">
                <a:solidFill>
                  <a:schemeClr val="bg1"/>
                </a:solidFill>
                <a:latin typeface="Arial" panose="020B0604020202020204" pitchFamily="34" charset="0"/>
                <a:cs typeface="Arial" panose="020B0604020202020204" pitchFamily="34" charset="0"/>
              </a:rPr>
              <a:t>Schools offer bachelor’s degrees, usually completed in 4 years of full-time study.</a:t>
            </a:r>
          </a:p>
        </p:txBody>
      </p:sp>
    </p:spTree>
    <p:extLst>
      <p:ext uri="{BB962C8B-B14F-4D97-AF65-F5344CB8AC3E}">
        <p14:creationId xmlns:p14="http://schemas.microsoft.com/office/powerpoint/2010/main" val="3883422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5505162" cy="6858000"/>
          </a:xfrm>
          <a:prstGeom prst="rect">
            <a:avLst/>
          </a:prstGeom>
          <a:solidFill>
            <a:srgbClr val="D2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8C6F4"/>
              </a:solidFill>
            </a:endParaRPr>
          </a:p>
        </p:txBody>
      </p:sp>
      <p:sp>
        <p:nvSpPr>
          <p:cNvPr id="3" name="Rectangle 2"/>
          <p:cNvSpPr/>
          <p:nvPr/>
        </p:nvSpPr>
        <p:spPr>
          <a:xfrm>
            <a:off x="199488" y="1970139"/>
            <a:ext cx="5259952" cy="2917722"/>
          </a:xfrm>
          <a:prstGeom prst="rect">
            <a:avLst/>
          </a:prstGeom>
        </p:spPr>
        <p:txBody>
          <a:bodyPr wrap="square">
            <a:spAutoFit/>
          </a:bodyPr>
          <a:lstStyle/>
          <a:p>
            <a:pPr>
              <a:lnSpc>
                <a:spcPct val="85000"/>
              </a:lnSpc>
            </a:pPr>
            <a:r>
              <a:rPr lang="en-US" sz="5400" b="1" cap="all" spc="-120" dirty="0">
                <a:solidFill>
                  <a:srgbClr val="3650A2"/>
                </a:solidFill>
                <a:latin typeface="Arial" charset="0"/>
                <a:ea typeface="Arial" charset="0"/>
                <a:cs typeface="Arial" charset="0"/>
              </a:rPr>
              <a:t>More school </a:t>
            </a:r>
            <a:r>
              <a:rPr lang="en-US" sz="5400" cap="all" spc="-120" dirty="0">
                <a:solidFill>
                  <a:srgbClr val="3650A2"/>
                </a:solidFill>
                <a:latin typeface="Arial" charset="0"/>
                <a:ea typeface="Arial" charset="0"/>
                <a:cs typeface="Arial" charset="0"/>
              </a:rPr>
              <a:t>means </a:t>
            </a:r>
          </a:p>
          <a:p>
            <a:pPr>
              <a:lnSpc>
                <a:spcPct val="85000"/>
              </a:lnSpc>
            </a:pPr>
            <a:r>
              <a:rPr lang="en-US" sz="5400" b="1" cap="all" spc="-120" dirty="0">
                <a:solidFill>
                  <a:srgbClr val="3650A2"/>
                </a:solidFill>
                <a:latin typeface="Arial" charset="0"/>
                <a:ea typeface="Arial" charset="0"/>
                <a:cs typeface="Arial" charset="0"/>
              </a:rPr>
              <a:t>more job options</a:t>
            </a:r>
            <a:endParaRPr lang="en-US" sz="4800" b="1" cap="all" spc="-120" dirty="0">
              <a:solidFill>
                <a:srgbClr val="3650A2"/>
              </a:solidFill>
              <a:latin typeface="Arial" charset="0"/>
              <a:ea typeface="Arial" charset="0"/>
              <a:cs typeface="Arial" charset="0"/>
            </a:endParaRPr>
          </a:p>
        </p:txBody>
      </p:sp>
      <p:sp>
        <p:nvSpPr>
          <p:cNvPr id="4" name="Title 1"/>
          <p:cNvSpPr txBox="1">
            <a:spLocks/>
          </p:cNvSpPr>
          <p:nvPr/>
        </p:nvSpPr>
        <p:spPr>
          <a:xfrm>
            <a:off x="5917720" y="170396"/>
            <a:ext cx="5861723" cy="1403103"/>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3200" b="1" i="0" kern="1200" cap="all" spc="-120" baseline="0">
                <a:solidFill>
                  <a:schemeClr val="accent1"/>
                </a:solidFill>
                <a:latin typeface="arial" charset="0"/>
                <a:ea typeface="+mj-ea"/>
                <a:cs typeface="+mj-cs"/>
              </a:defRPr>
            </a:lvl1pPr>
          </a:lstStyle>
          <a:p>
            <a:r>
              <a:rPr lang="en-US" sz="3600" dirty="0">
                <a:solidFill>
                  <a:srgbClr val="CD1E8E"/>
                </a:solidFill>
                <a:latin typeface="Arial Narrow" charset="0"/>
                <a:ea typeface="Arial Narrow" charset="0"/>
                <a:cs typeface="Arial Narrow" charset="0"/>
              </a:rPr>
              <a:t>Apprenticeship jobs</a:t>
            </a:r>
          </a:p>
        </p:txBody>
      </p:sp>
      <p:sp>
        <p:nvSpPr>
          <p:cNvPr id="5" name="Title 1"/>
          <p:cNvSpPr txBox="1">
            <a:spLocks/>
          </p:cNvSpPr>
          <p:nvPr/>
        </p:nvSpPr>
        <p:spPr>
          <a:xfrm>
            <a:off x="5917720" y="2129415"/>
            <a:ext cx="5861723" cy="1403103"/>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3200" b="1" i="0" kern="1200" cap="all" spc="-120" baseline="0">
                <a:solidFill>
                  <a:schemeClr val="accent1"/>
                </a:solidFill>
                <a:latin typeface="arial" charset="0"/>
                <a:ea typeface="+mj-ea"/>
                <a:cs typeface="+mj-cs"/>
              </a:defRPr>
            </a:lvl1pPr>
          </a:lstStyle>
          <a:p>
            <a:r>
              <a:rPr lang="en-US" sz="3600" dirty="0">
                <a:solidFill>
                  <a:srgbClr val="CD1E8E"/>
                </a:solidFill>
                <a:latin typeface="Arial Narrow" charset="0"/>
                <a:ea typeface="Arial Narrow" charset="0"/>
                <a:cs typeface="Arial Narrow" charset="0"/>
              </a:rPr>
              <a:t>Associate Degree Jobs</a:t>
            </a:r>
          </a:p>
        </p:txBody>
      </p:sp>
      <p:sp>
        <p:nvSpPr>
          <p:cNvPr id="6" name="Title 1"/>
          <p:cNvSpPr txBox="1">
            <a:spLocks/>
          </p:cNvSpPr>
          <p:nvPr/>
        </p:nvSpPr>
        <p:spPr>
          <a:xfrm>
            <a:off x="5917720" y="4186309"/>
            <a:ext cx="5861723" cy="1403103"/>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3200" b="1" i="0" kern="1200" cap="all" spc="-120" baseline="0">
                <a:solidFill>
                  <a:schemeClr val="accent1"/>
                </a:solidFill>
                <a:latin typeface="arial" charset="0"/>
                <a:ea typeface="+mj-ea"/>
                <a:cs typeface="+mj-cs"/>
              </a:defRPr>
            </a:lvl1pPr>
          </a:lstStyle>
          <a:p>
            <a:r>
              <a:rPr lang="en-US" sz="3600" dirty="0">
                <a:solidFill>
                  <a:srgbClr val="CD1E8E"/>
                </a:solidFill>
                <a:latin typeface="Arial Narrow" charset="0"/>
                <a:ea typeface="Arial Narrow" charset="0"/>
                <a:cs typeface="Arial Narrow" charset="0"/>
              </a:rPr>
              <a:t>Bachelor Degree jobs</a:t>
            </a:r>
          </a:p>
        </p:txBody>
      </p:sp>
      <p:sp>
        <p:nvSpPr>
          <p:cNvPr id="7" name="TextBox 6"/>
          <p:cNvSpPr txBox="1"/>
          <p:nvPr/>
        </p:nvSpPr>
        <p:spPr>
          <a:xfrm>
            <a:off x="5704650" y="3141136"/>
            <a:ext cx="1834837" cy="1200329"/>
          </a:xfrm>
          <a:prstGeom prst="rect">
            <a:avLst/>
          </a:prstGeom>
          <a:noFill/>
        </p:spPr>
        <p:txBody>
          <a:bodyPr wrap="square" rtlCol="0">
            <a:spAutoFit/>
          </a:bodyPr>
          <a:lstStyle/>
          <a:p>
            <a:r>
              <a:rPr lang="en-US" dirty="0"/>
              <a:t>Culinary arts</a:t>
            </a:r>
          </a:p>
          <a:p>
            <a:r>
              <a:rPr lang="en-US" dirty="0"/>
              <a:t>Paralegal</a:t>
            </a:r>
          </a:p>
          <a:p>
            <a:r>
              <a:rPr lang="en-US" dirty="0"/>
              <a:t>Dental hygiene</a:t>
            </a:r>
          </a:p>
          <a:p>
            <a:r>
              <a:rPr lang="en-US" dirty="0"/>
              <a:t>Cosmetology</a:t>
            </a:r>
          </a:p>
        </p:txBody>
      </p:sp>
      <p:sp>
        <p:nvSpPr>
          <p:cNvPr id="8" name="TextBox 7"/>
          <p:cNvSpPr txBox="1"/>
          <p:nvPr/>
        </p:nvSpPr>
        <p:spPr>
          <a:xfrm>
            <a:off x="5623738" y="5241985"/>
            <a:ext cx="2449904" cy="1200329"/>
          </a:xfrm>
          <a:prstGeom prst="rect">
            <a:avLst/>
          </a:prstGeom>
          <a:noFill/>
        </p:spPr>
        <p:txBody>
          <a:bodyPr wrap="square" rtlCol="0">
            <a:spAutoFit/>
          </a:bodyPr>
          <a:lstStyle/>
          <a:p>
            <a:r>
              <a:rPr lang="en-US" dirty="0"/>
              <a:t>Editor</a:t>
            </a:r>
          </a:p>
          <a:p>
            <a:r>
              <a:rPr lang="en-US" dirty="0"/>
              <a:t>Foreign Services Officer</a:t>
            </a:r>
          </a:p>
          <a:p>
            <a:r>
              <a:rPr lang="en-US" dirty="0"/>
              <a:t>Market Researcher</a:t>
            </a:r>
          </a:p>
          <a:p>
            <a:r>
              <a:rPr lang="en-US" dirty="0"/>
              <a:t>Social Worker</a:t>
            </a:r>
          </a:p>
        </p:txBody>
      </p:sp>
      <p:sp>
        <p:nvSpPr>
          <p:cNvPr id="9" name="TextBox 8"/>
          <p:cNvSpPr txBox="1"/>
          <p:nvPr/>
        </p:nvSpPr>
        <p:spPr>
          <a:xfrm>
            <a:off x="7904330" y="5241985"/>
            <a:ext cx="2228491" cy="1200329"/>
          </a:xfrm>
          <a:prstGeom prst="rect">
            <a:avLst/>
          </a:prstGeom>
          <a:noFill/>
        </p:spPr>
        <p:txBody>
          <a:bodyPr wrap="square" rtlCol="0">
            <a:spAutoFit/>
          </a:bodyPr>
          <a:lstStyle/>
          <a:p>
            <a:r>
              <a:rPr lang="en-US" dirty="0"/>
              <a:t>Marketing Exec</a:t>
            </a:r>
          </a:p>
          <a:p>
            <a:r>
              <a:rPr lang="en-US" dirty="0"/>
              <a:t>Writer</a:t>
            </a:r>
          </a:p>
          <a:p>
            <a:r>
              <a:rPr lang="en-US" dirty="0"/>
              <a:t>Community Organizer</a:t>
            </a:r>
          </a:p>
          <a:p>
            <a:r>
              <a:rPr lang="en-US" dirty="0"/>
              <a:t>Teacher</a:t>
            </a:r>
          </a:p>
        </p:txBody>
      </p:sp>
      <p:sp>
        <p:nvSpPr>
          <p:cNvPr id="10" name="TextBox 9"/>
          <p:cNvSpPr txBox="1"/>
          <p:nvPr/>
        </p:nvSpPr>
        <p:spPr>
          <a:xfrm>
            <a:off x="10060252" y="5241985"/>
            <a:ext cx="2228491" cy="1200329"/>
          </a:xfrm>
          <a:prstGeom prst="rect">
            <a:avLst/>
          </a:prstGeom>
          <a:noFill/>
        </p:spPr>
        <p:txBody>
          <a:bodyPr wrap="square" rtlCol="0">
            <a:spAutoFit/>
          </a:bodyPr>
          <a:lstStyle/>
          <a:p>
            <a:r>
              <a:rPr lang="en-US" dirty="0"/>
              <a:t>Marine Biologist</a:t>
            </a:r>
          </a:p>
          <a:p>
            <a:r>
              <a:rPr lang="en-US" dirty="0"/>
              <a:t>Chemical Engineer</a:t>
            </a:r>
          </a:p>
          <a:p>
            <a:r>
              <a:rPr lang="en-US" dirty="0"/>
              <a:t>App Developer</a:t>
            </a:r>
          </a:p>
          <a:p>
            <a:r>
              <a:rPr lang="en-US" dirty="0"/>
              <a:t>Lawyer</a:t>
            </a:r>
          </a:p>
        </p:txBody>
      </p:sp>
      <p:sp>
        <p:nvSpPr>
          <p:cNvPr id="11" name="TextBox 10"/>
          <p:cNvSpPr txBox="1"/>
          <p:nvPr/>
        </p:nvSpPr>
        <p:spPr>
          <a:xfrm>
            <a:off x="7843041" y="3170790"/>
            <a:ext cx="2217211" cy="1200329"/>
          </a:xfrm>
          <a:prstGeom prst="rect">
            <a:avLst/>
          </a:prstGeom>
          <a:noFill/>
        </p:spPr>
        <p:txBody>
          <a:bodyPr wrap="square" rtlCol="0">
            <a:spAutoFit/>
          </a:bodyPr>
          <a:lstStyle/>
          <a:p>
            <a:r>
              <a:rPr lang="en-US" dirty="0"/>
              <a:t>Physical Therapist</a:t>
            </a:r>
          </a:p>
          <a:p>
            <a:r>
              <a:rPr lang="en-US" dirty="0"/>
              <a:t>Radiologic Tech</a:t>
            </a:r>
          </a:p>
          <a:p>
            <a:r>
              <a:rPr lang="en-US" dirty="0"/>
              <a:t>Electrical Drafter</a:t>
            </a:r>
          </a:p>
          <a:p>
            <a:r>
              <a:rPr lang="en-US" dirty="0"/>
              <a:t>Electronic Engineer</a:t>
            </a:r>
          </a:p>
        </p:txBody>
      </p:sp>
      <p:sp>
        <p:nvSpPr>
          <p:cNvPr id="12" name="TextBox 11"/>
          <p:cNvSpPr txBox="1"/>
          <p:nvPr/>
        </p:nvSpPr>
        <p:spPr>
          <a:xfrm>
            <a:off x="10060252" y="3141135"/>
            <a:ext cx="2022745" cy="1200329"/>
          </a:xfrm>
          <a:prstGeom prst="rect">
            <a:avLst/>
          </a:prstGeom>
          <a:noFill/>
        </p:spPr>
        <p:txBody>
          <a:bodyPr wrap="square" rtlCol="0">
            <a:spAutoFit/>
          </a:bodyPr>
          <a:lstStyle/>
          <a:p>
            <a:r>
              <a:rPr lang="en-US" dirty="0"/>
              <a:t>Computer Support</a:t>
            </a:r>
          </a:p>
          <a:p>
            <a:r>
              <a:rPr lang="en-US" dirty="0"/>
              <a:t>Web Developer</a:t>
            </a:r>
          </a:p>
          <a:p>
            <a:r>
              <a:rPr lang="en-US" dirty="0"/>
              <a:t>Registered nurse</a:t>
            </a:r>
          </a:p>
          <a:p>
            <a:r>
              <a:rPr lang="en-US" dirty="0"/>
              <a:t>Cybersecurity</a:t>
            </a:r>
          </a:p>
        </p:txBody>
      </p:sp>
      <p:sp>
        <p:nvSpPr>
          <p:cNvPr id="13" name="TextBox 12"/>
          <p:cNvSpPr txBox="1"/>
          <p:nvPr/>
        </p:nvSpPr>
        <p:spPr>
          <a:xfrm>
            <a:off x="5704649" y="1156988"/>
            <a:ext cx="2368993" cy="1200329"/>
          </a:xfrm>
          <a:prstGeom prst="rect">
            <a:avLst/>
          </a:prstGeom>
          <a:noFill/>
        </p:spPr>
        <p:txBody>
          <a:bodyPr wrap="square" rtlCol="0">
            <a:spAutoFit/>
          </a:bodyPr>
          <a:lstStyle/>
          <a:p>
            <a:r>
              <a:rPr lang="en-US" dirty="0"/>
              <a:t>Aircraft Mechanic</a:t>
            </a:r>
          </a:p>
          <a:p>
            <a:r>
              <a:rPr lang="en-US" dirty="0"/>
              <a:t>Automotive Mechanic</a:t>
            </a:r>
          </a:p>
          <a:p>
            <a:r>
              <a:rPr lang="en-US" dirty="0"/>
              <a:t>Brick layer</a:t>
            </a:r>
          </a:p>
          <a:p>
            <a:r>
              <a:rPr lang="en-US" dirty="0"/>
              <a:t>Carpenter</a:t>
            </a:r>
          </a:p>
        </p:txBody>
      </p:sp>
      <p:sp>
        <p:nvSpPr>
          <p:cNvPr id="14" name="TextBox 13"/>
          <p:cNvSpPr txBox="1"/>
          <p:nvPr/>
        </p:nvSpPr>
        <p:spPr>
          <a:xfrm>
            <a:off x="7904330" y="1141175"/>
            <a:ext cx="2368993" cy="1200329"/>
          </a:xfrm>
          <a:prstGeom prst="rect">
            <a:avLst/>
          </a:prstGeom>
          <a:noFill/>
        </p:spPr>
        <p:txBody>
          <a:bodyPr wrap="square" rtlCol="0">
            <a:spAutoFit/>
          </a:bodyPr>
          <a:lstStyle/>
          <a:p>
            <a:r>
              <a:rPr lang="en-US" dirty="0"/>
              <a:t>Electrician</a:t>
            </a:r>
          </a:p>
          <a:p>
            <a:r>
              <a:rPr lang="en-US" dirty="0"/>
              <a:t>Fire Fighter</a:t>
            </a:r>
          </a:p>
          <a:p>
            <a:r>
              <a:rPr lang="en-US" dirty="0"/>
              <a:t>Truck Driver</a:t>
            </a:r>
          </a:p>
          <a:p>
            <a:r>
              <a:rPr lang="en-US" dirty="0"/>
              <a:t>Welder</a:t>
            </a:r>
          </a:p>
        </p:txBody>
      </p:sp>
      <p:sp>
        <p:nvSpPr>
          <p:cNvPr id="15" name="TextBox 14"/>
          <p:cNvSpPr txBox="1"/>
          <p:nvPr/>
        </p:nvSpPr>
        <p:spPr>
          <a:xfrm>
            <a:off x="9919750" y="1123043"/>
            <a:ext cx="2368993" cy="1477328"/>
          </a:xfrm>
          <a:prstGeom prst="rect">
            <a:avLst/>
          </a:prstGeom>
          <a:noFill/>
        </p:spPr>
        <p:txBody>
          <a:bodyPr wrap="square" rtlCol="0">
            <a:spAutoFit/>
          </a:bodyPr>
          <a:lstStyle/>
          <a:p>
            <a:r>
              <a:rPr lang="en-US" dirty="0"/>
              <a:t>Pipe Fitter</a:t>
            </a:r>
          </a:p>
          <a:p>
            <a:r>
              <a:rPr lang="en-US" dirty="0"/>
              <a:t>Cement Mason</a:t>
            </a:r>
          </a:p>
          <a:p>
            <a:r>
              <a:rPr lang="en-US" dirty="0"/>
              <a:t>Flagger</a:t>
            </a:r>
          </a:p>
          <a:p>
            <a:r>
              <a:rPr lang="en-US" dirty="0"/>
              <a:t>Painters</a:t>
            </a:r>
          </a:p>
          <a:p>
            <a:endParaRPr lang="en-US" dirty="0"/>
          </a:p>
        </p:txBody>
      </p:sp>
    </p:spTree>
    <p:extLst>
      <p:ext uri="{BB962C8B-B14F-4D97-AF65-F5344CB8AC3E}">
        <p14:creationId xmlns:p14="http://schemas.microsoft.com/office/powerpoint/2010/main" val="1610818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83181" y="684944"/>
            <a:ext cx="8456316" cy="1600200"/>
          </a:xfrm>
          <a:prstGeom prst="rect">
            <a:avLst/>
          </a:prstGeom>
        </p:spPr>
        <p:txBody>
          <a:bodyPr vert="horz" lIns="91440" tIns="45720" rIns="91440" bIns="45720" rtlCol="0" anchor="ctr">
            <a:no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en-US" b="1" cap="all" dirty="0">
                <a:solidFill>
                  <a:srgbClr val="3650A2"/>
                </a:solidFill>
                <a:latin typeface="Arial" charset="0"/>
                <a:ea typeface="Arial" charset="0"/>
                <a:cs typeface="Arial" charset="0"/>
              </a:rPr>
              <a:t>HOW </a:t>
            </a:r>
            <a:r>
              <a:rPr lang="en-US" cap="all" dirty="0">
                <a:solidFill>
                  <a:srgbClr val="3650A2"/>
                </a:solidFill>
                <a:latin typeface="Arial" charset="0"/>
                <a:ea typeface="Arial" charset="0"/>
                <a:cs typeface="Arial" charset="0"/>
              </a:rPr>
              <a:t>do I pay for college?</a:t>
            </a:r>
          </a:p>
        </p:txBody>
      </p:sp>
      <p:sp>
        <p:nvSpPr>
          <p:cNvPr id="3" name="Rectangle 2"/>
          <p:cNvSpPr/>
          <p:nvPr/>
        </p:nvSpPr>
        <p:spPr>
          <a:xfrm>
            <a:off x="0" y="2717074"/>
            <a:ext cx="12192000" cy="4140926"/>
          </a:xfrm>
          <a:prstGeom prst="rect">
            <a:avLst/>
          </a:prstGeom>
          <a:solidFill>
            <a:srgbClr val="3650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650A2"/>
              </a:solidFill>
            </a:endParaRPr>
          </a:p>
        </p:txBody>
      </p:sp>
      <p:sp>
        <p:nvSpPr>
          <p:cNvPr id="7" name="Content Placeholder 3"/>
          <p:cNvSpPr txBox="1">
            <a:spLocks/>
          </p:cNvSpPr>
          <p:nvPr/>
        </p:nvSpPr>
        <p:spPr>
          <a:xfrm>
            <a:off x="663728" y="3153991"/>
            <a:ext cx="10429842" cy="318193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Aft>
                <a:spcPts val="1200"/>
              </a:spcAft>
              <a:buNone/>
            </a:pPr>
            <a:r>
              <a:rPr lang="en-US" sz="3200" b="1" dirty="0">
                <a:solidFill>
                  <a:schemeClr val="bg1"/>
                </a:solidFill>
                <a:latin typeface="Arial" panose="020B0604020202020204" pitchFamily="34" charset="0"/>
                <a:cs typeface="Arial" panose="020B0604020202020204" pitchFamily="34" charset="0"/>
              </a:rPr>
              <a:t>MYTH:</a:t>
            </a:r>
            <a:r>
              <a:rPr lang="en-US" sz="3200" dirty="0">
                <a:solidFill>
                  <a:schemeClr val="bg1"/>
                </a:solidFill>
                <a:latin typeface="Arial" panose="020B0604020202020204" pitchFamily="34" charset="0"/>
                <a:cs typeface="Arial" panose="020B0604020202020204" pitchFamily="34" charset="0"/>
              </a:rPr>
              <a:t> I can’t go to college because it’s too expensive.</a:t>
            </a:r>
          </a:p>
          <a:p>
            <a:pPr marL="0" indent="0">
              <a:lnSpc>
                <a:spcPct val="100000"/>
              </a:lnSpc>
              <a:spcAft>
                <a:spcPts val="1200"/>
              </a:spcAft>
              <a:buNone/>
            </a:pPr>
            <a:r>
              <a:rPr lang="en-US" sz="3200" b="1" dirty="0">
                <a:solidFill>
                  <a:schemeClr val="bg1"/>
                </a:solidFill>
                <a:latin typeface="Arial" panose="020B0604020202020204" pitchFamily="34" charset="0"/>
                <a:cs typeface="Arial" panose="020B0604020202020204" pitchFamily="34" charset="0"/>
              </a:rPr>
              <a:t>FACT:</a:t>
            </a:r>
            <a:r>
              <a:rPr lang="en-US" sz="3200" dirty="0">
                <a:solidFill>
                  <a:schemeClr val="bg1"/>
                </a:solidFill>
                <a:latin typeface="Arial" panose="020B0604020202020204" pitchFamily="34" charset="0"/>
                <a:cs typeface="Arial" panose="020B0604020202020204" pitchFamily="34" charset="0"/>
              </a:rPr>
              <a:t> Financial Aid can help you pay for college. Financial Aid resources include any scholarship, grant, work study or loan offered to help meet your college expenses.</a:t>
            </a:r>
          </a:p>
        </p:txBody>
      </p:sp>
    </p:spTree>
    <p:extLst>
      <p:ext uri="{BB962C8B-B14F-4D97-AF65-F5344CB8AC3E}">
        <p14:creationId xmlns:p14="http://schemas.microsoft.com/office/powerpoint/2010/main" val="972716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5520906" cy="6858000"/>
          </a:xfrm>
          <a:prstGeom prst="rect">
            <a:avLst/>
          </a:prstGeom>
          <a:solidFill>
            <a:srgbClr val="D2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42653" y="3039508"/>
            <a:ext cx="5779816" cy="1760220"/>
          </a:xfrm>
          <a:prstGeom prst="rect">
            <a:avLst/>
          </a:prstGeom>
        </p:spPr>
        <p:txBody>
          <a:bodyPr vert="horz" lIns="91440" tIns="45720" rIns="91440" bIns="45720" rtlCol="0" anchor="ctr">
            <a:no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en-US" b="1" dirty="0">
                <a:solidFill>
                  <a:srgbClr val="3650A2"/>
                </a:solidFill>
                <a:latin typeface="Arial" charset="0"/>
                <a:ea typeface="Arial" charset="0"/>
                <a:cs typeface="Arial" charset="0"/>
              </a:rPr>
              <a:t>WAYS TO PAY </a:t>
            </a:r>
            <a:r>
              <a:rPr lang="en-US" dirty="0">
                <a:solidFill>
                  <a:srgbClr val="3650A2"/>
                </a:solidFill>
                <a:latin typeface="Arial" charset="0"/>
                <a:ea typeface="Arial" charset="0"/>
                <a:cs typeface="Arial" charset="0"/>
              </a:rPr>
              <a:t>FOR COLLEGE</a:t>
            </a:r>
            <a:br>
              <a:rPr lang="en-US" dirty="0">
                <a:solidFill>
                  <a:srgbClr val="3650A2"/>
                </a:solidFill>
                <a:latin typeface="Arial" charset="0"/>
                <a:ea typeface="Arial" charset="0"/>
                <a:cs typeface="Arial" charset="0"/>
              </a:rPr>
            </a:br>
            <a:endParaRPr lang="en-US" dirty="0">
              <a:solidFill>
                <a:srgbClr val="3650A2"/>
              </a:solidFill>
              <a:latin typeface="Arial" charset="0"/>
              <a:ea typeface="Arial" charset="0"/>
              <a:cs typeface="Arial" charset="0"/>
            </a:endParaRPr>
          </a:p>
        </p:txBody>
      </p:sp>
      <p:sp>
        <p:nvSpPr>
          <p:cNvPr id="5" name="Title 1"/>
          <p:cNvSpPr txBox="1">
            <a:spLocks/>
          </p:cNvSpPr>
          <p:nvPr/>
        </p:nvSpPr>
        <p:spPr>
          <a:xfrm>
            <a:off x="5812970" y="170396"/>
            <a:ext cx="5966473" cy="1403103"/>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3200" b="1" i="0" kern="1200" cap="all" spc="-120" baseline="0">
                <a:solidFill>
                  <a:schemeClr val="accent1"/>
                </a:solidFill>
                <a:latin typeface="arial" charset="0"/>
                <a:ea typeface="+mj-ea"/>
                <a:cs typeface="+mj-cs"/>
              </a:defRPr>
            </a:lvl1pPr>
          </a:lstStyle>
          <a:p>
            <a:r>
              <a:rPr lang="en-US" sz="3600" dirty="0">
                <a:solidFill>
                  <a:srgbClr val="CD1E8E"/>
                </a:solidFill>
                <a:latin typeface="Arial Narrow" charset="0"/>
                <a:ea typeface="Arial Narrow" charset="0"/>
                <a:cs typeface="Arial Narrow" charset="0"/>
              </a:rPr>
              <a:t>TYPES OF FINANCIAL AID</a:t>
            </a:r>
          </a:p>
        </p:txBody>
      </p:sp>
      <p:sp>
        <p:nvSpPr>
          <p:cNvPr id="17" name="TextBox 16"/>
          <p:cNvSpPr txBox="1"/>
          <p:nvPr/>
        </p:nvSpPr>
        <p:spPr>
          <a:xfrm>
            <a:off x="5640440" y="894971"/>
            <a:ext cx="1530298" cy="2062103"/>
          </a:xfrm>
          <a:prstGeom prst="rect">
            <a:avLst/>
          </a:prstGeom>
          <a:noFill/>
        </p:spPr>
        <p:txBody>
          <a:bodyPr wrap="square" rtlCol="0">
            <a:spAutoFit/>
          </a:bodyPr>
          <a:lstStyle/>
          <a:p>
            <a:r>
              <a:rPr lang="en-US" sz="11000" b="1" dirty="0">
                <a:solidFill>
                  <a:srgbClr val="38C6F4"/>
                </a:solidFill>
              </a:rPr>
              <a:t>1</a:t>
            </a:r>
          </a:p>
          <a:p>
            <a:endParaRPr lang="en-US" dirty="0"/>
          </a:p>
        </p:txBody>
      </p:sp>
      <p:sp>
        <p:nvSpPr>
          <p:cNvPr id="20" name="TextBox 19"/>
          <p:cNvSpPr txBox="1"/>
          <p:nvPr/>
        </p:nvSpPr>
        <p:spPr>
          <a:xfrm>
            <a:off x="5673209" y="2360980"/>
            <a:ext cx="1530298" cy="2062103"/>
          </a:xfrm>
          <a:prstGeom prst="rect">
            <a:avLst/>
          </a:prstGeom>
          <a:noFill/>
        </p:spPr>
        <p:txBody>
          <a:bodyPr wrap="square" rtlCol="0">
            <a:spAutoFit/>
          </a:bodyPr>
          <a:lstStyle/>
          <a:p>
            <a:r>
              <a:rPr lang="en-US" sz="11000" b="1" dirty="0">
                <a:solidFill>
                  <a:srgbClr val="38C6F4"/>
                </a:solidFill>
              </a:rPr>
              <a:t>2</a:t>
            </a:r>
          </a:p>
          <a:p>
            <a:endParaRPr lang="en-US" dirty="0"/>
          </a:p>
        </p:txBody>
      </p:sp>
      <p:sp>
        <p:nvSpPr>
          <p:cNvPr id="21" name="TextBox 20"/>
          <p:cNvSpPr txBox="1"/>
          <p:nvPr/>
        </p:nvSpPr>
        <p:spPr>
          <a:xfrm>
            <a:off x="5714151" y="3786062"/>
            <a:ext cx="1530298" cy="2062103"/>
          </a:xfrm>
          <a:prstGeom prst="rect">
            <a:avLst/>
          </a:prstGeom>
          <a:noFill/>
        </p:spPr>
        <p:txBody>
          <a:bodyPr wrap="square" rtlCol="0">
            <a:spAutoFit/>
          </a:bodyPr>
          <a:lstStyle/>
          <a:p>
            <a:r>
              <a:rPr lang="en-US" sz="11000" b="1" dirty="0">
                <a:solidFill>
                  <a:srgbClr val="38C6F4"/>
                </a:solidFill>
              </a:rPr>
              <a:t>3</a:t>
            </a:r>
          </a:p>
          <a:p>
            <a:endParaRPr lang="en-US" dirty="0"/>
          </a:p>
        </p:txBody>
      </p:sp>
      <p:sp>
        <p:nvSpPr>
          <p:cNvPr id="22" name="TextBox 21"/>
          <p:cNvSpPr txBox="1"/>
          <p:nvPr/>
        </p:nvSpPr>
        <p:spPr>
          <a:xfrm>
            <a:off x="5723828" y="5188010"/>
            <a:ext cx="1530298" cy="2062103"/>
          </a:xfrm>
          <a:prstGeom prst="rect">
            <a:avLst/>
          </a:prstGeom>
          <a:noFill/>
        </p:spPr>
        <p:txBody>
          <a:bodyPr wrap="square" rtlCol="0">
            <a:spAutoFit/>
          </a:bodyPr>
          <a:lstStyle/>
          <a:p>
            <a:r>
              <a:rPr lang="en-US" sz="11000" b="1" dirty="0">
                <a:solidFill>
                  <a:srgbClr val="38C6F4"/>
                </a:solidFill>
              </a:rPr>
              <a:t>4</a:t>
            </a:r>
          </a:p>
          <a:p>
            <a:endParaRPr lang="en-US" dirty="0"/>
          </a:p>
        </p:txBody>
      </p:sp>
      <p:sp>
        <p:nvSpPr>
          <p:cNvPr id="23" name="Rounded Rectangle 4"/>
          <p:cNvSpPr/>
          <p:nvPr/>
        </p:nvSpPr>
        <p:spPr>
          <a:xfrm>
            <a:off x="6779381" y="1351460"/>
            <a:ext cx="5000062" cy="10104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0640" tIns="30480" rIns="40640" bIns="30480" numCol="1" spcCol="1270" anchor="ctr" anchorCtr="0">
            <a:noAutofit/>
          </a:bodyPr>
          <a:lstStyle/>
          <a:p>
            <a:pPr lvl="0" defTabSz="711200">
              <a:lnSpc>
                <a:spcPct val="90000"/>
              </a:lnSpc>
              <a:spcBef>
                <a:spcPct val="0"/>
              </a:spcBef>
              <a:spcAft>
                <a:spcPct val="35000"/>
              </a:spcAft>
            </a:pPr>
            <a:r>
              <a:rPr lang="en-US" sz="2000" b="1" dirty="0">
                <a:solidFill>
                  <a:srgbClr val="383839"/>
                </a:solidFill>
                <a:latin typeface="Arial" charset="0"/>
                <a:ea typeface="Arial" charset="0"/>
                <a:cs typeface="Arial" charset="0"/>
              </a:rPr>
              <a:t>SCHOLARSHIPS:</a:t>
            </a:r>
            <a:r>
              <a:rPr lang="en-US" sz="2000" dirty="0">
                <a:solidFill>
                  <a:srgbClr val="383839"/>
                </a:solidFill>
                <a:latin typeface="Arial" charset="0"/>
                <a:ea typeface="Arial" charset="0"/>
                <a:cs typeface="Arial" charset="0"/>
              </a:rPr>
              <a:t> Money awarded based on academic or other achievement.</a:t>
            </a:r>
            <a:endParaRPr lang="en-US" sz="2000" kern="1200" dirty="0">
              <a:solidFill>
                <a:srgbClr val="383839"/>
              </a:solidFill>
              <a:latin typeface="Arial" charset="0"/>
              <a:ea typeface="Arial" charset="0"/>
              <a:cs typeface="Arial" charset="0"/>
            </a:endParaRPr>
          </a:p>
        </p:txBody>
      </p:sp>
      <p:sp>
        <p:nvSpPr>
          <p:cNvPr id="24" name="Rounded Rectangle 4"/>
          <p:cNvSpPr/>
          <p:nvPr/>
        </p:nvSpPr>
        <p:spPr>
          <a:xfrm>
            <a:off x="6779381" y="2813251"/>
            <a:ext cx="5000062" cy="10104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0640" tIns="30480" rIns="40640" bIns="30480" numCol="1" spcCol="1270" anchor="ctr" anchorCtr="0">
            <a:noAutofit/>
          </a:bodyPr>
          <a:lstStyle/>
          <a:p>
            <a:pPr lvl="0" defTabSz="711200">
              <a:lnSpc>
                <a:spcPct val="90000"/>
              </a:lnSpc>
              <a:spcBef>
                <a:spcPct val="0"/>
              </a:spcBef>
              <a:spcAft>
                <a:spcPct val="35000"/>
              </a:spcAft>
            </a:pPr>
            <a:r>
              <a:rPr lang="en-US" sz="2000" b="1" kern="1200" dirty="0">
                <a:solidFill>
                  <a:srgbClr val="383839"/>
                </a:solidFill>
                <a:latin typeface="Arial" charset="0"/>
                <a:ea typeface="Arial" charset="0"/>
                <a:cs typeface="Arial" charset="0"/>
              </a:rPr>
              <a:t>GRANTS:</a:t>
            </a:r>
            <a:r>
              <a:rPr lang="en-US" sz="2000" kern="1200" dirty="0">
                <a:solidFill>
                  <a:srgbClr val="383839"/>
                </a:solidFill>
                <a:latin typeface="Arial" charset="0"/>
                <a:ea typeface="Arial" charset="0"/>
                <a:cs typeface="Arial" charset="0"/>
              </a:rPr>
              <a:t> A form of gift aid, usually based on financial need.</a:t>
            </a:r>
          </a:p>
        </p:txBody>
      </p:sp>
      <p:sp>
        <p:nvSpPr>
          <p:cNvPr id="25" name="Rounded Rectangle 4"/>
          <p:cNvSpPr/>
          <p:nvPr/>
        </p:nvSpPr>
        <p:spPr>
          <a:xfrm>
            <a:off x="6779381" y="4219799"/>
            <a:ext cx="5000062" cy="10104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0640" tIns="30480" rIns="40640" bIns="30480" numCol="1" spcCol="1270" anchor="ctr" anchorCtr="0">
            <a:noAutofit/>
          </a:bodyPr>
          <a:lstStyle/>
          <a:p>
            <a:pPr lvl="0" defTabSz="711200">
              <a:lnSpc>
                <a:spcPct val="90000"/>
              </a:lnSpc>
              <a:spcBef>
                <a:spcPct val="0"/>
              </a:spcBef>
              <a:spcAft>
                <a:spcPct val="35000"/>
              </a:spcAft>
            </a:pPr>
            <a:r>
              <a:rPr lang="en-US" sz="2000" b="1" kern="1200" dirty="0">
                <a:solidFill>
                  <a:srgbClr val="383839"/>
                </a:solidFill>
                <a:latin typeface="Arial" charset="0"/>
                <a:ea typeface="Arial" charset="0"/>
                <a:cs typeface="Arial" charset="0"/>
              </a:rPr>
              <a:t>WORK STUDY:</a:t>
            </a:r>
            <a:r>
              <a:rPr lang="en-US" sz="2000" kern="1200" dirty="0">
                <a:solidFill>
                  <a:srgbClr val="383839"/>
                </a:solidFill>
                <a:latin typeface="Arial" charset="0"/>
                <a:ea typeface="Arial" charset="0"/>
                <a:cs typeface="Arial" charset="0"/>
              </a:rPr>
              <a:t> A program that allows students to work on or off-campus to earn money.</a:t>
            </a:r>
          </a:p>
        </p:txBody>
      </p:sp>
      <p:sp>
        <p:nvSpPr>
          <p:cNvPr id="26" name="Rounded Rectangle 4"/>
          <p:cNvSpPr/>
          <p:nvPr/>
        </p:nvSpPr>
        <p:spPr>
          <a:xfrm>
            <a:off x="6779381" y="5635740"/>
            <a:ext cx="5000062" cy="10104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0640" tIns="30480" rIns="40640" bIns="30480" numCol="1" spcCol="1270" anchor="ctr" anchorCtr="0">
            <a:noAutofit/>
          </a:bodyPr>
          <a:lstStyle/>
          <a:p>
            <a:pPr lvl="0" defTabSz="711200">
              <a:lnSpc>
                <a:spcPct val="90000"/>
              </a:lnSpc>
              <a:spcBef>
                <a:spcPct val="0"/>
              </a:spcBef>
              <a:spcAft>
                <a:spcPct val="35000"/>
              </a:spcAft>
            </a:pPr>
            <a:r>
              <a:rPr lang="en-US" sz="2000" b="1" kern="1200" dirty="0">
                <a:solidFill>
                  <a:srgbClr val="383839"/>
                </a:solidFill>
                <a:latin typeface="Arial" charset="0"/>
                <a:ea typeface="Arial" charset="0"/>
                <a:cs typeface="Arial" charset="0"/>
              </a:rPr>
              <a:t>LOANS:</a:t>
            </a:r>
            <a:r>
              <a:rPr lang="en-US" sz="2000" kern="1200" dirty="0">
                <a:solidFill>
                  <a:srgbClr val="383839"/>
                </a:solidFill>
                <a:latin typeface="Arial" charset="0"/>
                <a:ea typeface="Arial" charset="0"/>
                <a:cs typeface="Arial" charset="0"/>
              </a:rPr>
              <a:t> Money you borrow and repay over time, with interest added in most cases.</a:t>
            </a:r>
          </a:p>
        </p:txBody>
      </p:sp>
    </p:spTree>
    <p:extLst>
      <p:ext uri="{BB962C8B-B14F-4D97-AF65-F5344CB8AC3E}">
        <p14:creationId xmlns:p14="http://schemas.microsoft.com/office/powerpoint/2010/main" val="1228605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2476500"/>
            <a:ext cx="12192000" cy="4381500"/>
          </a:xfrm>
          <a:prstGeom prst="rect">
            <a:avLst/>
          </a:prstGeom>
          <a:solidFill>
            <a:srgbClr val="3650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650A2"/>
              </a:solidFill>
            </a:endParaRPr>
          </a:p>
        </p:txBody>
      </p:sp>
      <p:sp>
        <p:nvSpPr>
          <p:cNvPr id="4" name="Content Placeholder 3"/>
          <p:cNvSpPr>
            <a:spLocks noGrp="1"/>
          </p:cNvSpPr>
          <p:nvPr>
            <p:ph sz="half" idx="2"/>
          </p:nvPr>
        </p:nvSpPr>
        <p:spPr>
          <a:xfrm>
            <a:off x="663728" y="3153991"/>
            <a:ext cx="9432379" cy="3181937"/>
          </a:xfrm>
        </p:spPr>
        <p:txBody>
          <a:bodyPr>
            <a:normAutofit/>
          </a:bodyPr>
          <a:lstStyle/>
          <a:p>
            <a:pPr>
              <a:lnSpc>
                <a:spcPct val="100000"/>
              </a:lnSpc>
              <a:spcAft>
                <a:spcPts val="1200"/>
              </a:spcAft>
              <a:buBlip>
                <a:blip r:embed="rId3"/>
              </a:buBlip>
            </a:pPr>
            <a:r>
              <a:rPr lang="en-US" dirty="0">
                <a:solidFill>
                  <a:schemeClr val="bg1"/>
                </a:solidFill>
                <a:latin typeface="Arial" panose="020B0604020202020204" pitchFamily="34" charset="0"/>
                <a:cs typeface="Arial" panose="020B0604020202020204" pitchFamily="34" charset="0"/>
              </a:rPr>
              <a:t>Early </a:t>
            </a:r>
            <a:r>
              <a:rPr lang="en-US" sz="3200" b="1" dirty="0">
                <a:solidFill>
                  <a:schemeClr val="bg1"/>
                </a:solidFill>
                <a:latin typeface="Arial Narrow" charset="0"/>
                <a:ea typeface="Arial Narrow" charset="0"/>
                <a:cs typeface="Arial Narrow" charset="0"/>
              </a:rPr>
              <a:t>commitment</a:t>
            </a:r>
            <a:r>
              <a:rPr lang="en-US" dirty="0">
                <a:solidFill>
                  <a:schemeClr val="bg1"/>
                </a:solidFill>
                <a:latin typeface="Arial" panose="020B0604020202020204" pitchFamily="34" charset="0"/>
                <a:cs typeface="Arial" panose="020B0604020202020204" pitchFamily="34" charset="0"/>
              </a:rPr>
              <a:t> of state financial aid to eligible 7</a:t>
            </a:r>
            <a:r>
              <a:rPr lang="en-US" baseline="30000" dirty="0">
                <a:solidFill>
                  <a:schemeClr val="bg1"/>
                </a:solidFill>
                <a:latin typeface="Arial" panose="020B0604020202020204" pitchFamily="34" charset="0"/>
                <a:cs typeface="Arial" panose="020B0604020202020204" pitchFamily="34" charset="0"/>
              </a:rPr>
              <a:t>th</a:t>
            </a:r>
            <a:r>
              <a:rPr lang="en-US" dirty="0">
                <a:solidFill>
                  <a:schemeClr val="bg1"/>
                </a:solidFill>
                <a:latin typeface="Arial" panose="020B0604020202020204" pitchFamily="34" charset="0"/>
                <a:cs typeface="Arial" panose="020B0604020202020204" pitchFamily="34" charset="0"/>
              </a:rPr>
              <a:t> and 8</a:t>
            </a:r>
            <a:r>
              <a:rPr lang="en-US" baseline="30000" dirty="0">
                <a:solidFill>
                  <a:schemeClr val="bg1"/>
                </a:solidFill>
                <a:latin typeface="Arial" panose="020B0604020202020204" pitchFamily="34" charset="0"/>
                <a:cs typeface="Arial" panose="020B0604020202020204" pitchFamily="34" charset="0"/>
              </a:rPr>
              <a:t>th</a:t>
            </a:r>
            <a:r>
              <a:rPr lang="en-US" dirty="0">
                <a:solidFill>
                  <a:schemeClr val="bg1"/>
                </a:solidFill>
                <a:latin typeface="Arial" panose="020B0604020202020204" pitchFamily="34" charset="0"/>
                <a:cs typeface="Arial" panose="020B0604020202020204" pitchFamily="34" charset="0"/>
              </a:rPr>
              <a:t> and some 9</a:t>
            </a:r>
            <a:r>
              <a:rPr lang="en-US" baseline="30000" dirty="0">
                <a:solidFill>
                  <a:schemeClr val="bg1"/>
                </a:solidFill>
                <a:latin typeface="Arial" panose="020B0604020202020204" pitchFamily="34" charset="0"/>
                <a:cs typeface="Arial" panose="020B0604020202020204" pitchFamily="34" charset="0"/>
              </a:rPr>
              <a:t>th</a:t>
            </a:r>
            <a:r>
              <a:rPr lang="en-US" dirty="0">
                <a:solidFill>
                  <a:schemeClr val="bg1"/>
                </a:solidFill>
                <a:latin typeface="Arial" panose="020B0604020202020204" pitchFamily="34" charset="0"/>
                <a:cs typeface="Arial" panose="020B0604020202020204" pitchFamily="34" charset="0"/>
              </a:rPr>
              <a:t> grade students. Not sure if you’re enrolled? Check with your counselor! </a:t>
            </a:r>
          </a:p>
          <a:p>
            <a:pPr>
              <a:lnSpc>
                <a:spcPct val="100000"/>
              </a:lnSpc>
              <a:spcAft>
                <a:spcPts val="1200"/>
              </a:spcAft>
              <a:buBlip>
                <a:blip r:embed="rId3"/>
              </a:buBlip>
            </a:pPr>
            <a:r>
              <a:rPr lang="en-US" dirty="0">
                <a:solidFill>
                  <a:schemeClr val="bg1"/>
                </a:solidFill>
                <a:latin typeface="Arial" panose="020B0604020202020204" pitchFamily="34" charset="0"/>
                <a:cs typeface="Arial" panose="020B0604020202020204" pitchFamily="34" charset="0"/>
              </a:rPr>
              <a:t>Combines with other state financial aid to cover the average cost of tuition (at public college rates), some fees, and a small book allowance=</a:t>
            </a:r>
            <a:r>
              <a:rPr lang="en-US" sz="3200" b="1" dirty="0">
                <a:solidFill>
                  <a:schemeClr val="bg1"/>
                </a:solidFill>
                <a:latin typeface="Arial Narrow" charset="0"/>
                <a:ea typeface="Arial Narrow" charset="0"/>
                <a:cs typeface="Arial Narrow" charset="0"/>
              </a:rPr>
              <a:t>commitment</a:t>
            </a:r>
            <a:r>
              <a:rPr lang="en-US" dirty="0">
                <a:solidFill>
                  <a:schemeClr val="bg1"/>
                </a:solidFill>
                <a:latin typeface="Arial" panose="020B0604020202020204" pitchFamily="34" charset="0"/>
                <a:cs typeface="Arial" panose="020B0604020202020204" pitchFamily="34" charset="0"/>
              </a:rPr>
              <a:t> of funds. </a:t>
            </a:r>
          </a:p>
        </p:txBody>
      </p:sp>
      <p:sp>
        <p:nvSpPr>
          <p:cNvPr id="7" name="Title 1"/>
          <p:cNvSpPr txBox="1">
            <a:spLocks/>
          </p:cNvSpPr>
          <p:nvPr/>
        </p:nvSpPr>
        <p:spPr>
          <a:xfrm>
            <a:off x="583181" y="684944"/>
            <a:ext cx="6292631" cy="1600200"/>
          </a:xfrm>
          <a:prstGeom prst="rect">
            <a:avLst/>
          </a:prstGeom>
        </p:spPr>
        <p:txBody>
          <a:bodyPr vert="horz" lIns="91440" tIns="45720" rIns="91440" bIns="45720" rtlCol="0" anchor="ctr">
            <a:no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en-US" b="1" cap="all" dirty="0">
                <a:solidFill>
                  <a:srgbClr val="3650A2"/>
                </a:solidFill>
                <a:latin typeface="Arial" charset="0"/>
                <a:ea typeface="Arial" charset="0"/>
                <a:cs typeface="Arial" charset="0"/>
              </a:rPr>
              <a:t>What</a:t>
            </a:r>
            <a:r>
              <a:rPr lang="en-US" cap="all" dirty="0">
                <a:solidFill>
                  <a:srgbClr val="3650A2"/>
                </a:solidFill>
                <a:latin typeface="Arial" charset="0"/>
                <a:ea typeface="Arial" charset="0"/>
                <a:cs typeface="Arial" charset="0"/>
              </a:rPr>
              <a:t> is the </a:t>
            </a:r>
            <a:br>
              <a:rPr lang="en-US" cap="all" dirty="0">
                <a:solidFill>
                  <a:srgbClr val="3650A2"/>
                </a:solidFill>
                <a:latin typeface="Arial" charset="0"/>
                <a:ea typeface="Arial" charset="0"/>
                <a:cs typeface="Arial" charset="0"/>
              </a:rPr>
            </a:br>
            <a:r>
              <a:rPr lang="en-US" cap="all" dirty="0">
                <a:solidFill>
                  <a:srgbClr val="3650A2"/>
                </a:solidFill>
                <a:latin typeface="Arial" charset="0"/>
                <a:ea typeface="Arial" charset="0"/>
                <a:cs typeface="Arial" charset="0"/>
              </a:rPr>
              <a:t>College Bound Scholarship?</a:t>
            </a:r>
          </a:p>
        </p:txBody>
      </p:sp>
    </p:spTree>
    <p:extLst>
      <p:ext uri="{BB962C8B-B14F-4D97-AF65-F5344CB8AC3E}">
        <p14:creationId xmlns:p14="http://schemas.microsoft.com/office/powerpoint/2010/main" val="2439797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etropolitan">
  <a:themeElements>
    <a:clrScheme name="Custom 14">
      <a:dk1>
        <a:srgbClr val="FFFFFF"/>
      </a:dk1>
      <a:lt1>
        <a:sysClr val="window" lastClr="FFFFFF"/>
      </a:lt1>
      <a:dk2>
        <a:srgbClr val="162F33"/>
      </a:dk2>
      <a:lt2>
        <a:srgbClr val="EAF0E0"/>
      </a:lt2>
      <a:accent1>
        <a:srgbClr val="FFFFFF"/>
      </a:accent1>
      <a:accent2>
        <a:srgbClr val="FFFFFF"/>
      </a:accent2>
      <a:accent3>
        <a:srgbClr val="9B9256"/>
      </a:accent3>
      <a:accent4>
        <a:srgbClr val="657689"/>
      </a:accent4>
      <a:accent5>
        <a:srgbClr val="7A855D"/>
      </a:accent5>
      <a:accent6>
        <a:srgbClr val="84AC9D"/>
      </a:accent6>
      <a:hlink>
        <a:srgbClr val="38C6F4"/>
      </a:hlink>
      <a:folHlink>
        <a:srgbClr val="FFFFFF"/>
      </a:folHlink>
    </a:clrScheme>
    <a:fontScheme name="Custom 2">
      <a:majorFont>
        <a:latin typeface="Arial"/>
        <a:ea typeface=""/>
        <a:cs typeface=""/>
      </a:majorFont>
      <a:minorFont>
        <a:latin typeface="Arial"/>
        <a:ea typeface=""/>
        <a:cs typeface=""/>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912CA4E29AE1343B99AAA1E16D38A78" ma:contentTypeVersion="14" ma:contentTypeDescription="Create a new document." ma:contentTypeScope="" ma:versionID="ac16d42c606f7f862bb2469814121fea">
  <xsd:schema xmlns:xsd="http://www.w3.org/2001/XMLSchema" xmlns:xs="http://www.w3.org/2001/XMLSchema" xmlns:p="http://schemas.microsoft.com/office/2006/metadata/properties" xmlns:ns3="3af7aeea-4e22-4c8e-8796-42d3993b76fd" xmlns:ns4="1b95b14d-6891-4a53-ad9a-db538b863540" targetNamespace="http://schemas.microsoft.com/office/2006/metadata/properties" ma:root="true" ma:fieldsID="1895fa86c6f8eabe1e1079f5f45ad99e" ns3:_="" ns4:_="">
    <xsd:import namespace="3af7aeea-4e22-4c8e-8796-42d3993b76fd"/>
    <xsd:import namespace="1b95b14d-6891-4a53-ad9a-db538b863540"/>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DateTaken" minOccurs="0"/>
                <xsd:element ref="ns3:MediaServiceLocation" minOccurs="0"/>
                <xsd:element ref="ns3:MediaServiceEventHashCode" minOccurs="0"/>
                <xsd:element ref="ns3:MediaServiceGenerationTime"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f7aeea-4e22-4c8e-8796-42d3993b76fd"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MediaServiceLocation" ma:internalName="MediaServiceLocation"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b95b14d-6891-4a53-ad9a-db538b86354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904015-D819-4489-ADB5-2B685750E26F}">
  <ds:schemaRefs>
    <ds:schemaRef ds:uri="http://schemas.microsoft.com/sharepoint/v3/contenttype/forms"/>
  </ds:schemaRefs>
</ds:datastoreItem>
</file>

<file path=customXml/itemProps2.xml><?xml version="1.0" encoding="utf-8"?>
<ds:datastoreItem xmlns:ds="http://schemas.openxmlformats.org/officeDocument/2006/customXml" ds:itemID="{FB230EF3-A6A0-4091-AFF8-862B21B1E1E2}">
  <ds:schemaRefs>
    <ds:schemaRef ds:uri="http://purl.org/dc/dcmitype/"/>
    <ds:schemaRef ds:uri="http://schemas.microsoft.com/office/infopath/2007/PartnerControls"/>
    <ds:schemaRef ds:uri="3af7aeea-4e22-4c8e-8796-42d3993b76fd"/>
    <ds:schemaRef ds:uri="http://purl.org/dc/elements/1.1/"/>
    <ds:schemaRef ds:uri="http://schemas.openxmlformats.org/package/2006/metadata/core-properties"/>
    <ds:schemaRef ds:uri="http://schemas.microsoft.com/office/2006/documentManagement/types"/>
    <ds:schemaRef ds:uri="http://purl.org/dc/terms/"/>
    <ds:schemaRef ds:uri="1b95b14d-6891-4a53-ad9a-db538b863540"/>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FF8B2FA5-D509-4A66-B73F-ADD4836D9F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af7aeea-4e22-4c8e-8796-42d3993b76fd"/>
    <ds:schemaRef ds:uri="1b95b14d-6891-4a53-ad9a-db538b86354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750</TotalTime>
  <Words>1677</Words>
  <Application>Microsoft Office PowerPoint</Application>
  <PresentationFormat>Widescreen</PresentationFormat>
  <Paragraphs>209</Paragraphs>
  <Slides>17</Slides>
  <Notes>12</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17</vt:i4>
      </vt:variant>
    </vt:vector>
  </HeadingPairs>
  <TitlesOfParts>
    <vt:vector size="29" baseType="lpstr">
      <vt:lpstr>Arial</vt:lpstr>
      <vt:lpstr>Arial Narrow</vt:lpstr>
      <vt:lpstr>Avenir LT Std 55 Roman</vt:lpstr>
      <vt:lpstr>Book Antiqua</vt:lpstr>
      <vt:lpstr>Calibri</vt:lpstr>
      <vt:lpstr>Calibri Light</vt:lpstr>
      <vt:lpstr>Cambria</vt:lpstr>
      <vt:lpstr>Tahoma</vt:lpstr>
      <vt:lpstr>Tw Cen MT</vt:lpstr>
      <vt:lpstr>Tw Cen MT Condensed Extra Bold</vt:lpstr>
      <vt:lpstr>Office Theme</vt:lpstr>
      <vt:lpstr>Metropolitan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Where  Can You  Use It? </vt:lpstr>
      <vt:lpstr>PowerPoint Presentation</vt:lpstr>
      <vt:lpstr>PowerPoint Presentation</vt:lpstr>
      <vt:lpstr>PowerPoint Presentation</vt:lpstr>
      <vt:lpstr>PowerPoint Presentation</vt:lpstr>
      <vt:lpstr>CONTACT INFORMATION   Not sure if you’re enrolled?  Check with your counselor!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Dale Tamayose</dc:creator>
  <cp:lastModifiedBy>Weiss, Sarah (WSAC)</cp:lastModifiedBy>
  <cp:revision>79</cp:revision>
  <dcterms:created xsi:type="dcterms:W3CDTF">2017-10-20T17:54:45Z</dcterms:created>
  <dcterms:modified xsi:type="dcterms:W3CDTF">2021-09-30T17:37:20Z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0x010100B912CA4E29AE1343B99AAA1E16D38A78</vt:lpwstr>
  </property>
</Properties>
</file>